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6" r:id="rId23"/>
    <p:sldId id="278" r:id="rId24"/>
    <p:sldId id="287"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AC8BE3-8DE4-4315-BDA5-72E191E56977}">
  <a:tblStyle styleId="{8FAC8BE3-8DE4-4315-BDA5-72E191E5697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 styleId="{16D7DC77-8F79-4ECC-8697-F05F8724FB1A}" styleName="Table_1">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0167" autoAdjust="0"/>
  </p:normalViewPr>
  <p:slideViewPr>
    <p:cSldViewPr snapToGrid="0">
      <p:cViewPr varScale="1">
        <p:scale>
          <a:sx n="88" d="100"/>
          <a:sy n="88" d="100"/>
        </p:scale>
        <p:origin x="46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3" Type="http://schemas.openxmlformats.org/officeDocument/2006/relationships/hyperlink" Target="http://www.cs.put.poznan.pl/jstefanowski/sed/DM-6rulesnew.pdf" TargetMode="External"/><Relationship Id="rId2" Type="http://schemas.openxmlformats.org/officeDocument/2006/relationships/hyperlink" Target="https://en.wikipedia.org/wiki/Weka_(machine_learning)" TargetMode="External"/><Relationship Id="rId1" Type="http://schemas.openxmlformats.org/officeDocument/2006/relationships/hyperlink" Target="https://www.youtube.com/watch?v=P--UFzlNGeA" TargetMode="External"/><Relationship Id="rId5" Type="http://schemas.openxmlformats.org/officeDocument/2006/relationships/hyperlink" Target="https://analytics.google.com/analytics/web/?authuser=1" TargetMode="External"/><Relationship Id="rId4" Type="http://schemas.openxmlformats.org/officeDocument/2006/relationships/hyperlink" Target="http://web.ydu.edu.tw/~alan9956/docu/refer/roc_introduction.pdf"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www.cs.put.poznan.pl/jstefanowski/sed/DM-6rulesnew.pdf" TargetMode="External"/><Relationship Id="rId2" Type="http://schemas.openxmlformats.org/officeDocument/2006/relationships/hyperlink" Target="https://en.wikipedia.org/wiki/Weka_(machine_learning)" TargetMode="External"/><Relationship Id="rId1" Type="http://schemas.openxmlformats.org/officeDocument/2006/relationships/hyperlink" Target="https://www.youtube.com/watch?v=P--UFzlNGeA" TargetMode="External"/><Relationship Id="rId5" Type="http://schemas.openxmlformats.org/officeDocument/2006/relationships/hyperlink" Target="https://analytics.google.com/analytics/web/?authuser=1" TargetMode="External"/><Relationship Id="rId4" Type="http://schemas.openxmlformats.org/officeDocument/2006/relationships/hyperlink" Target="http://web.ydu.edu.tw/~alan9956/docu/refer/roc_introduction.pdf" TargetMode="Externa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C90C8A-7FD1-4BF0-9553-0F217CD12951}" type="doc">
      <dgm:prSet loTypeId="urn:microsoft.com/office/officeart/2005/8/layout/vList5" loCatId="Inbox" qsTypeId="urn:microsoft.com/office/officeart/2005/8/quickstyle/simple1" qsCatId="simple" csTypeId="urn:microsoft.com/office/officeart/2005/8/colors/ColorSchemeForSuggestions" csCatId="other" phldr="1"/>
      <dgm:spPr/>
      <dgm:t>
        <a:bodyPr/>
        <a:lstStyle/>
        <a:p>
          <a:endParaRPr lang="en-US"/>
        </a:p>
      </dgm:t>
    </dgm:pt>
    <dgm:pt modelId="{76881372-C4AF-4850-91BB-CBC1D52D114A}">
      <dgm:prSet custT="1"/>
      <dgm:spPr/>
      <dgm:t>
        <a:bodyPr/>
        <a:lstStyle/>
        <a:p>
          <a:r>
            <a:rPr lang="en-US" sz="3600" dirty="0">
              <a:latin typeface="Calibri" charset="0"/>
              <a:ea typeface="Calibri" charset="0"/>
              <a:cs typeface="Calibri" charset="0"/>
            </a:rPr>
            <a:t>1.Dealing with errors:</a:t>
          </a:r>
        </a:p>
      </dgm:t>
    </dgm:pt>
    <dgm:pt modelId="{BDE2BFAD-9B8B-46B9-863F-1089C9E016DE}" type="parTrans" cxnId="{58619827-D576-4E61-92A4-594B5D697F4D}">
      <dgm:prSet/>
      <dgm:spPr/>
      <dgm:t>
        <a:bodyPr/>
        <a:lstStyle/>
        <a:p>
          <a:endParaRPr lang="en-US"/>
        </a:p>
      </dgm:t>
    </dgm:pt>
    <dgm:pt modelId="{1EE423FA-2509-458C-AE0F-F8E97E496933}" type="sibTrans" cxnId="{58619827-D576-4E61-92A4-594B5D697F4D}">
      <dgm:prSet/>
      <dgm:spPr/>
      <dgm:t>
        <a:bodyPr/>
        <a:lstStyle/>
        <a:p>
          <a:endParaRPr lang="en-US"/>
        </a:p>
      </dgm:t>
    </dgm:pt>
    <dgm:pt modelId="{BE7EDE34-3E4C-4CFB-8A66-865D5C79A014}">
      <dgm:prSet custT="1"/>
      <dgm:spPr/>
      <dgm:t>
        <a:bodyPr/>
        <a:lstStyle/>
        <a:p>
          <a:r>
            <a:rPr lang="en-US" sz="1800" dirty="0">
              <a:latin typeface="Calibri" charset="0"/>
              <a:ea typeface="Calibri" charset="0"/>
              <a:cs typeface="Calibri" charset="0"/>
            </a:rPr>
            <a:t>Replaced #DIV/0!with 0.</a:t>
          </a:r>
        </a:p>
      </dgm:t>
    </dgm:pt>
    <dgm:pt modelId="{962181F7-1249-4947-8F50-FBB5C3240018}" type="parTrans" cxnId="{5392D868-4F9C-4673-9131-0EBD46D225DA}">
      <dgm:prSet/>
      <dgm:spPr/>
      <dgm:t>
        <a:bodyPr/>
        <a:lstStyle/>
        <a:p>
          <a:endParaRPr lang="en-US"/>
        </a:p>
      </dgm:t>
    </dgm:pt>
    <dgm:pt modelId="{6A302CCC-6EC4-4E52-96BF-DC37631DF28F}" type="sibTrans" cxnId="{5392D868-4F9C-4673-9131-0EBD46D225DA}">
      <dgm:prSet/>
      <dgm:spPr/>
      <dgm:t>
        <a:bodyPr/>
        <a:lstStyle/>
        <a:p>
          <a:endParaRPr lang="en-US"/>
        </a:p>
      </dgm:t>
    </dgm:pt>
    <dgm:pt modelId="{9C9021BC-5CEE-4A9A-9848-A8BD68CFA910}">
      <dgm:prSet custT="1"/>
      <dgm:spPr/>
      <dgm:t>
        <a:bodyPr/>
        <a:lstStyle/>
        <a:p>
          <a:r>
            <a:rPr lang="en-US" sz="3600" dirty="0">
              <a:latin typeface="Calibri" charset="0"/>
              <a:ea typeface="Calibri" charset="0"/>
              <a:cs typeface="Calibri" charset="0"/>
            </a:rPr>
            <a:t>2. Irrelevant Values:</a:t>
          </a:r>
        </a:p>
      </dgm:t>
    </dgm:pt>
    <dgm:pt modelId="{931CA9FE-E12D-44BB-B5F6-5F750D3F7D0B}" type="parTrans" cxnId="{28E28C83-C55B-49C4-A6E3-EAF8F157072D}">
      <dgm:prSet/>
      <dgm:spPr/>
      <dgm:t>
        <a:bodyPr/>
        <a:lstStyle/>
        <a:p>
          <a:endParaRPr lang="en-US"/>
        </a:p>
      </dgm:t>
    </dgm:pt>
    <dgm:pt modelId="{2CD09E06-05E2-4E3F-85EB-CDF72E199513}" type="sibTrans" cxnId="{28E28C83-C55B-49C4-A6E3-EAF8F157072D}">
      <dgm:prSet/>
      <dgm:spPr/>
      <dgm:t>
        <a:bodyPr/>
        <a:lstStyle/>
        <a:p>
          <a:endParaRPr lang="en-US"/>
        </a:p>
      </dgm:t>
    </dgm:pt>
    <dgm:pt modelId="{6F9EB6C3-FFEC-4830-8EEC-D1E526940063}">
      <dgm:prSet/>
      <dgm:spPr/>
      <dgm:t>
        <a:bodyPr/>
        <a:lstStyle/>
        <a:p>
          <a:endParaRPr lang="en-US" sz="1700" dirty="0"/>
        </a:p>
      </dgm:t>
    </dgm:pt>
    <dgm:pt modelId="{3013DE71-4C1F-4300-B135-76DD013EFC1D}" type="parTrans" cxnId="{04820672-8CE7-41DD-8547-D650BA323DF2}">
      <dgm:prSet/>
      <dgm:spPr/>
      <dgm:t>
        <a:bodyPr/>
        <a:lstStyle/>
        <a:p>
          <a:endParaRPr lang="en-US"/>
        </a:p>
      </dgm:t>
    </dgm:pt>
    <dgm:pt modelId="{0B547AF0-01C6-483E-868E-F703CAC323BC}" type="sibTrans" cxnId="{04820672-8CE7-41DD-8547-D650BA323DF2}">
      <dgm:prSet/>
      <dgm:spPr/>
      <dgm:t>
        <a:bodyPr/>
        <a:lstStyle/>
        <a:p>
          <a:endParaRPr lang="en-US"/>
        </a:p>
      </dgm:t>
    </dgm:pt>
    <dgm:pt modelId="{3760F80F-AB3D-4AB5-99E1-2815A66229A2}">
      <dgm:prSet custT="1"/>
      <dgm:spPr/>
      <dgm:t>
        <a:bodyPr/>
        <a:lstStyle/>
        <a:p>
          <a:r>
            <a:rPr lang="en-US" sz="1700" dirty="0"/>
            <a:t> </a:t>
          </a:r>
          <a:r>
            <a:rPr lang="en-US" sz="1800" dirty="0">
              <a:latin typeface="Calibri" charset="0"/>
              <a:ea typeface="Calibri" charset="0"/>
              <a:cs typeface="Calibri" charset="0"/>
            </a:rPr>
            <a:t>Page Value*: Removed attribute </a:t>
          </a:r>
        </a:p>
      </dgm:t>
    </dgm:pt>
    <dgm:pt modelId="{3709FFFB-85E9-4F50-A5C7-22F255700EEB}" type="parTrans" cxnId="{5E26D710-E2AC-4069-82E2-0457067ABCC9}">
      <dgm:prSet/>
      <dgm:spPr/>
      <dgm:t>
        <a:bodyPr/>
        <a:lstStyle/>
        <a:p>
          <a:endParaRPr lang="en-US"/>
        </a:p>
      </dgm:t>
    </dgm:pt>
    <dgm:pt modelId="{D3A210F3-FC43-4E58-92A0-5ED77578B506}" type="sibTrans" cxnId="{5E26D710-E2AC-4069-82E2-0457067ABCC9}">
      <dgm:prSet/>
      <dgm:spPr/>
      <dgm:t>
        <a:bodyPr/>
        <a:lstStyle/>
        <a:p>
          <a:endParaRPr lang="en-US"/>
        </a:p>
      </dgm:t>
    </dgm:pt>
    <dgm:pt modelId="{B87C6EE0-17B6-4E5E-BC9F-AB3B35225011}">
      <dgm:prSet custT="1"/>
      <dgm:spPr/>
      <dgm:t>
        <a:bodyPr/>
        <a:lstStyle/>
        <a:p>
          <a:r>
            <a:rPr lang="en-US" sz="1800" dirty="0">
              <a:latin typeface="Calibri" charset="0"/>
              <a:ea typeface="Calibri" charset="0"/>
              <a:cs typeface="Calibri" charset="0"/>
            </a:rPr>
            <a:t>The average value of this page or set of pages. Page Value is ((Transaction Revenue + Total Goal Value) divided by Unique Page Views for the page or set of pages))</a:t>
          </a:r>
        </a:p>
      </dgm:t>
    </dgm:pt>
    <dgm:pt modelId="{BE46C3B9-0E84-458F-8CA7-A2B022C765A1}" type="parTrans" cxnId="{DCC9E8ED-2F97-4BF7-BB17-C5F97F1323C3}">
      <dgm:prSet/>
      <dgm:spPr/>
      <dgm:t>
        <a:bodyPr/>
        <a:lstStyle/>
        <a:p>
          <a:endParaRPr lang="en-US"/>
        </a:p>
      </dgm:t>
    </dgm:pt>
    <dgm:pt modelId="{49570816-3DFE-4C61-A120-CAF26F84CC7A}" type="sibTrans" cxnId="{DCC9E8ED-2F97-4BF7-BB17-C5F97F1323C3}">
      <dgm:prSet/>
      <dgm:spPr/>
      <dgm:t>
        <a:bodyPr/>
        <a:lstStyle/>
        <a:p>
          <a:endParaRPr lang="en-US"/>
        </a:p>
      </dgm:t>
    </dgm:pt>
    <dgm:pt modelId="{430A0C5A-6656-4033-B803-1B26696B84EF}">
      <dgm:prSet/>
      <dgm:spPr/>
      <dgm:t>
        <a:bodyPr/>
        <a:lstStyle/>
        <a:p>
          <a:endParaRPr lang="en-US" sz="1700" dirty="0"/>
        </a:p>
      </dgm:t>
    </dgm:pt>
    <dgm:pt modelId="{06A4E238-4FC7-415D-B054-EAC17B2E3C79}" type="parTrans" cxnId="{D2B23332-1CA6-4368-A337-CC827FA4E6C8}">
      <dgm:prSet/>
      <dgm:spPr/>
      <dgm:t>
        <a:bodyPr/>
        <a:lstStyle/>
        <a:p>
          <a:endParaRPr lang="en-US"/>
        </a:p>
      </dgm:t>
    </dgm:pt>
    <dgm:pt modelId="{82F3D2AE-2EDB-4E06-96BE-99091EE67EC4}" type="sibTrans" cxnId="{D2B23332-1CA6-4368-A337-CC827FA4E6C8}">
      <dgm:prSet/>
      <dgm:spPr/>
      <dgm:t>
        <a:bodyPr/>
        <a:lstStyle/>
        <a:p>
          <a:endParaRPr lang="en-US"/>
        </a:p>
      </dgm:t>
    </dgm:pt>
    <dgm:pt modelId="{F695B999-E64A-4B91-B28E-FBD125716FD3}">
      <dgm:prSet custT="1"/>
      <dgm:spPr/>
      <dgm:t>
        <a:bodyPr/>
        <a:lstStyle/>
        <a:p>
          <a:r>
            <a:rPr lang="en-US" sz="1800" dirty="0">
              <a:latin typeface="Calibri" charset="0"/>
              <a:ea typeface="Calibri" charset="0"/>
              <a:cs typeface="Calibri" charset="0"/>
            </a:rPr>
            <a:t>Removed “”, ‘’.</a:t>
          </a:r>
        </a:p>
      </dgm:t>
    </dgm:pt>
    <dgm:pt modelId="{85876F98-120D-4BD8-95A7-6A2A950AD471}" type="parTrans" cxnId="{DC5E5904-EEDE-49EB-AA1B-9B09D1E307EA}">
      <dgm:prSet/>
      <dgm:spPr/>
      <dgm:t>
        <a:bodyPr/>
        <a:lstStyle/>
        <a:p>
          <a:endParaRPr lang="en-US"/>
        </a:p>
      </dgm:t>
    </dgm:pt>
    <dgm:pt modelId="{B39C49A0-437A-4F77-8FD0-BF590D6913A3}" type="sibTrans" cxnId="{DC5E5904-EEDE-49EB-AA1B-9B09D1E307EA}">
      <dgm:prSet/>
      <dgm:spPr/>
      <dgm:t>
        <a:bodyPr/>
        <a:lstStyle/>
        <a:p>
          <a:endParaRPr lang="en-US"/>
        </a:p>
      </dgm:t>
    </dgm:pt>
    <dgm:pt modelId="{6CE1167F-7659-422E-B4C5-E718584F04DE}" type="pres">
      <dgm:prSet presAssocID="{2DC90C8A-7FD1-4BF0-9553-0F217CD12951}" presName="Name0" presStyleCnt="0">
        <dgm:presLayoutVars>
          <dgm:dir/>
          <dgm:animLvl val="lvl"/>
          <dgm:resizeHandles val="exact"/>
        </dgm:presLayoutVars>
      </dgm:prSet>
      <dgm:spPr/>
    </dgm:pt>
    <dgm:pt modelId="{0A115588-BDD4-4D1A-9560-FE601FA5BC47}" type="pres">
      <dgm:prSet presAssocID="{76881372-C4AF-4850-91BB-CBC1D52D114A}" presName="linNode" presStyleCnt="0"/>
      <dgm:spPr/>
    </dgm:pt>
    <dgm:pt modelId="{50F4D2B7-EE2A-46F1-AABC-7BBADD57206D}" type="pres">
      <dgm:prSet presAssocID="{76881372-C4AF-4850-91BB-CBC1D52D114A}" presName="parentText" presStyleLbl="node1" presStyleIdx="0" presStyleCnt="2" custLinFactNeighborX="-1535" custLinFactNeighborY="2500">
        <dgm:presLayoutVars>
          <dgm:chMax val="1"/>
          <dgm:bulletEnabled val="1"/>
        </dgm:presLayoutVars>
      </dgm:prSet>
      <dgm:spPr/>
    </dgm:pt>
    <dgm:pt modelId="{EA87BE5C-5792-4F19-9D27-F05E14310E11}" type="pres">
      <dgm:prSet presAssocID="{76881372-C4AF-4850-91BB-CBC1D52D114A}" presName="descendantText" presStyleLbl="alignAccFollowNode1" presStyleIdx="0" presStyleCnt="2">
        <dgm:presLayoutVars>
          <dgm:bulletEnabled val="1"/>
        </dgm:presLayoutVars>
      </dgm:prSet>
      <dgm:spPr/>
    </dgm:pt>
    <dgm:pt modelId="{4499E7A7-BA94-47B0-AB43-CBC30DCBB2C9}" type="pres">
      <dgm:prSet presAssocID="{1EE423FA-2509-458C-AE0F-F8E97E496933}" presName="sp" presStyleCnt="0"/>
      <dgm:spPr/>
    </dgm:pt>
    <dgm:pt modelId="{7DAC743F-774C-4AFA-8AFD-C97034143305}" type="pres">
      <dgm:prSet presAssocID="{9C9021BC-5CEE-4A9A-9848-A8BD68CFA910}" presName="linNode" presStyleCnt="0"/>
      <dgm:spPr/>
    </dgm:pt>
    <dgm:pt modelId="{4F9635DD-5C6C-418F-8148-DA08D93AEDF0}" type="pres">
      <dgm:prSet presAssocID="{9C9021BC-5CEE-4A9A-9848-A8BD68CFA910}" presName="parentText" presStyleLbl="node1" presStyleIdx="1" presStyleCnt="2">
        <dgm:presLayoutVars>
          <dgm:chMax val="1"/>
          <dgm:bulletEnabled val="1"/>
        </dgm:presLayoutVars>
      </dgm:prSet>
      <dgm:spPr/>
    </dgm:pt>
    <dgm:pt modelId="{804C89E1-F052-40FC-9911-4BF82292B530}" type="pres">
      <dgm:prSet presAssocID="{9C9021BC-5CEE-4A9A-9848-A8BD68CFA910}" presName="descendantText" presStyleLbl="alignAccFollowNode1" presStyleIdx="1" presStyleCnt="2">
        <dgm:presLayoutVars>
          <dgm:bulletEnabled val="1"/>
        </dgm:presLayoutVars>
      </dgm:prSet>
      <dgm:spPr/>
    </dgm:pt>
  </dgm:ptLst>
  <dgm:cxnLst>
    <dgm:cxn modelId="{DC5E5904-EEDE-49EB-AA1B-9B09D1E307EA}" srcId="{76881372-C4AF-4850-91BB-CBC1D52D114A}" destId="{F695B999-E64A-4B91-B28E-FBD125716FD3}" srcOrd="1" destOrd="0" parTransId="{85876F98-120D-4BD8-95A7-6A2A950AD471}" sibTransId="{B39C49A0-437A-4F77-8FD0-BF590D6913A3}"/>
    <dgm:cxn modelId="{22642906-6232-4EF9-BC1D-7C5C34B4009B}" type="presOf" srcId="{9C9021BC-5CEE-4A9A-9848-A8BD68CFA910}" destId="{4F9635DD-5C6C-418F-8148-DA08D93AEDF0}" srcOrd="0" destOrd="0" presId="urn:microsoft.com/office/officeart/2005/8/layout/vList5"/>
    <dgm:cxn modelId="{64A9B708-B763-40FD-88D0-C8A910F44EA9}" type="presOf" srcId="{430A0C5A-6656-4033-B803-1B26696B84EF}" destId="{804C89E1-F052-40FC-9911-4BF82292B530}" srcOrd="0" destOrd="3" presId="urn:microsoft.com/office/officeart/2005/8/layout/vList5"/>
    <dgm:cxn modelId="{5E26D710-E2AC-4069-82E2-0457067ABCC9}" srcId="{9C9021BC-5CEE-4A9A-9848-A8BD68CFA910}" destId="{3760F80F-AB3D-4AB5-99E1-2815A66229A2}" srcOrd="1" destOrd="0" parTransId="{3709FFFB-85E9-4F50-A5C7-22F255700EEB}" sibTransId="{D3A210F3-FC43-4E58-92A0-5ED77578B506}"/>
    <dgm:cxn modelId="{58619827-D576-4E61-92A4-594B5D697F4D}" srcId="{2DC90C8A-7FD1-4BF0-9553-0F217CD12951}" destId="{76881372-C4AF-4850-91BB-CBC1D52D114A}" srcOrd="0" destOrd="0" parTransId="{BDE2BFAD-9B8B-46B9-863F-1089C9E016DE}" sibTransId="{1EE423FA-2509-458C-AE0F-F8E97E496933}"/>
    <dgm:cxn modelId="{D2B23332-1CA6-4368-A337-CC827FA4E6C8}" srcId="{9C9021BC-5CEE-4A9A-9848-A8BD68CFA910}" destId="{430A0C5A-6656-4033-B803-1B26696B84EF}" srcOrd="3" destOrd="0" parTransId="{06A4E238-4FC7-415D-B054-EAC17B2E3C79}" sibTransId="{82F3D2AE-2EDB-4E06-96BE-99091EE67EC4}"/>
    <dgm:cxn modelId="{1D2EEB3A-6C12-465D-AFD1-9F3075E0C15C}" type="presOf" srcId="{6F9EB6C3-FFEC-4830-8EEC-D1E526940063}" destId="{804C89E1-F052-40FC-9911-4BF82292B530}" srcOrd="0" destOrd="0" presId="urn:microsoft.com/office/officeart/2005/8/layout/vList5"/>
    <dgm:cxn modelId="{5392D868-4F9C-4673-9131-0EBD46D225DA}" srcId="{76881372-C4AF-4850-91BB-CBC1D52D114A}" destId="{BE7EDE34-3E4C-4CFB-8A66-865D5C79A014}" srcOrd="0" destOrd="0" parTransId="{962181F7-1249-4947-8F50-FBB5C3240018}" sibTransId="{6A302CCC-6EC4-4E52-96BF-DC37631DF28F}"/>
    <dgm:cxn modelId="{3A6F7C69-3788-46C5-8289-979EFD59D106}" type="presOf" srcId="{76881372-C4AF-4850-91BB-CBC1D52D114A}" destId="{50F4D2B7-EE2A-46F1-AABC-7BBADD57206D}" srcOrd="0" destOrd="0" presId="urn:microsoft.com/office/officeart/2005/8/layout/vList5"/>
    <dgm:cxn modelId="{04820672-8CE7-41DD-8547-D650BA323DF2}" srcId="{9C9021BC-5CEE-4A9A-9848-A8BD68CFA910}" destId="{6F9EB6C3-FFEC-4830-8EEC-D1E526940063}" srcOrd="0" destOrd="0" parTransId="{3013DE71-4C1F-4300-B135-76DD013EFC1D}" sibTransId="{0B547AF0-01C6-483E-868E-F703CAC323BC}"/>
    <dgm:cxn modelId="{4BFEB255-667A-4813-B75C-8B4216E692FD}" type="presOf" srcId="{BE7EDE34-3E4C-4CFB-8A66-865D5C79A014}" destId="{EA87BE5C-5792-4F19-9D27-F05E14310E11}" srcOrd="0" destOrd="0" presId="urn:microsoft.com/office/officeart/2005/8/layout/vList5"/>
    <dgm:cxn modelId="{28E28C83-C55B-49C4-A6E3-EAF8F157072D}" srcId="{2DC90C8A-7FD1-4BF0-9553-0F217CD12951}" destId="{9C9021BC-5CEE-4A9A-9848-A8BD68CFA910}" srcOrd="1" destOrd="0" parTransId="{931CA9FE-E12D-44BB-B5F6-5F750D3F7D0B}" sibTransId="{2CD09E06-05E2-4E3F-85EB-CDF72E199513}"/>
    <dgm:cxn modelId="{BFECE797-303A-4C22-88EA-9C4604FD94BC}" type="presOf" srcId="{F695B999-E64A-4B91-B28E-FBD125716FD3}" destId="{EA87BE5C-5792-4F19-9D27-F05E14310E11}" srcOrd="0" destOrd="1" presId="urn:microsoft.com/office/officeart/2005/8/layout/vList5"/>
    <dgm:cxn modelId="{C47C85A3-1FD5-45C9-BD90-DB5A1D9D8DBE}" type="presOf" srcId="{B87C6EE0-17B6-4E5E-BC9F-AB3B35225011}" destId="{804C89E1-F052-40FC-9911-4BF82292B530}" srcOrd="0" destOrd="2" presId="urn:microsoft.com/office/officeart/2005/8/layout/vList5"/>
    <dgm:cxn modelId="{E01D04E8-A889-47BF-A6CD-01DD80D46532}" type="presOf" srcId="{3760F80F-AB3D-4AB5-99E1-2815A66229A2}" destId="{804C89E1-F052-40FC-9911-4BF82292B530}" srcOrd="0" destOrd="1" presId="urn:microsoft.com/office/officeart/2005/8/layout/vList5"/>
    <dgm:cxn modelId="{DCC9E8ED-2F97-4BF7-BB17-C5F97F1323C3}" srcId="{9C9021BC-5CEE-4A9A-9848-A8BD68CFA910}" destId="{B87C6EE0-17B6-4E5E-BC9F-AB3B35225011}" srcOrd="2" destOrd="0" parTransId="{BE46C3B9-0E84-458F-8CA7-A2B022C765A1}" sibTransId="{49570816-3DFE-4C61-A120-CAF26F84CC7A}"/>
    <dgm:cxn modelId="{1A49EDED-0FF0-4474-8A35-5FA17FAAFF56}" type="presOf" srcId="{2DC90C8A-7FD1-4BF0-9553-0F217CD12951}" destId="{6CE1167F-7659-422E-B4C5-E718584F04DE}" srcOrd="0" destOrd="0" presId="urn:microsoft.com/office/officeart/2005/8/layout/vList5"/>
    <dgm:cxn modelId="{45D1C493-8286-4687-B6BB-082E3638C96D}" type="presParOf" srcId="{6CE1167F-7659-422E-B4C5-E718584F04DE}" destId="{0A115588-BDD4-4D1A-9560-FE601FA5BC47}" srcOrd="0" destOrd="0" presId="urn:microsoft.com/office/officeart/2005/8/layout/vList5"/>
    <dgm:cxn modelId="{39084108-3CE0-45A4-A569-DAE0B377782C}" type="presParOf" srcId="{0A115588-BDD4-4D1A-9560-FE601FA5BC47}" destId="{50F4D2B7-EE2A-46F1-AABC-7BBADD57206D}" srcOrd="0" destOrd="0" presId="urn:microsoft.com/office/officeart/2005/8/layout/vList5"/>
    <dgm:cxn modelId="{D7E0DB05-C0E9-44A3-8869-E95D543E0BF8}" type="presParOf" srcId="{0A115588-BDD4-4D1A-9560-FE601FA5BC47}" destId="{EA87BE5C-5792-4F19-9D27-F05E14310E11}" srcOrd="1" destOrd="0" presId="urn:microsoft.com/office/officeart/2005/8/layout/vList5"/>
    <dgm:cxn modelId="{12DAE335-DC91-4D70-BB02-BD28AA7735D5}" type="presParOf" srcId="{6CE1167F-7659-422E-B4C5-E718584F04DE}" destId="{4499E7A7-BA94-47B0-AB43-CBC30DCBB2C9}" srcOrd="1" destOrd="0" presId="urn:microsoft.com/office/officeart/2005/8/layout/vList5"/>
    <dgm:cxn modelId="{E86C1D23-FD84-4233-BD86-932BCFE30077}" type="presParOf" srcId="{6CE1167F-7659-422E-B4C5-E718584F04DE}" destId="{7DAC743F-774C-4AFA-8AFD-C97034143305}" srcOrd="2" destOrd="0" presId="urn:microsoft.com/office/officeart/2005/8/layout/vList5"/>
    <dgm:cxn modelId="{5741F53E-8C5B-4969-8401-CA7B70028FAE}" type="presParOf" srcId="{7DAC743F-774C-4AFA-8AFD-C97034143305}" destId="{4F9635DD-5C6C-418F-8148-DA08D93AEDF0}" srcOrd="0" destOrd="0" presId="urn:microsoft.com/office/officeart/2005/8/layout/vList5"/>
    <dgm:cxn modelId="{49C25828-38E7-45CD-9ABD-4326BA64A0EC}" type="presParOf" srcId="{7DAC743F-774C-4AFA-8AFD-C97034143305}" destId="{804C89E1-F052-40FC-9911-4BF82292B53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4D536A-FDCC-4E1D-AA5C-73D1B8AB0472}" type="doc">
      <dgm:prSet loTypeId="urn:microsoft.com/office/officeart/2016/7/layout/LinearBlockProcessNumbered" loCatId="process" qsTypeId="urn:microsoft.com/office/officeart/2005/8/quickstyle/simple1" qsCatId="simple" csTypeId="urn:microsoft.com/office/officeart/2005/8/colors/ColorSchemeForSuggestions" csCatId="other"/>
      <dgm:spPr/>
      <dgm:t>
        <a:bodyPr/>
        <a:lstStyle/>
        <a:p>
          <a:endParaRPr lang="en-US"/>
        </a:p>
      </dgm:t>
    </dgm:pt>
    <dgm:pt modelId="{72E0B72B-EC02-4EB5-969A-47F4181AA70A}">
      <dgm:prSet/>
      <dgm:spPr/>
      <dgm:t>
        <a:bodyPr/>
        <a:lstStyle/>
        <a:p>
          <a:r>
            <a:rPr lang="en-US"/>
            <a:t>OneR</a:t>
          </a:r>
        </a:p>
      </dgm:t>
    </dgm:pt>
    <dgm:pt modelId="{D06B6DC2-E031-46F9-9C00-F971F725031D}" type="parTrans" cxnId="{C2096F5A-3FE5-4962-858F-68DBBD9D37DF}">
      <dgm:prSet/>
      <dgm:spPr/>
      <dgm:t>
        <a:bodyPr/>
        <a:lstStyle/>
        <a:p>
          <a:endParaRPr lang="en-US"/>
        </a:p>
      </dgm:t>
    </dgm:pt>
    <dgm:pt modelId="{5009F21D-A3A3-4205-919B-A7CB3CE7AB77}" type="sibTrans" cxnId="{C2096F5A-3FE5-4962-858F-68DBBD9D37DF}">
      <dgm:prSet phldrT="01" phldr="0"/>
      <dgm:spPr/>
      <dgm:t>
        <a:bodyPr/>
        <a:lstStyle/>
        <a:p>
          <a:r>
            <a:rPr lang="en-US"/>
            <a:t>01</a:t>
          </a:r>
        </a:p>
      </dgm:t>
    </dgm:pt>
    <dgm:pt modelId="{998A3745-2324-4F05-888E-0EC8EC08223B}">
      <dgm:prSet/>
      <dgm:spPr/>
      <dgm:t>
        <a:bodyPr/>
        <a:lstStyle/>
        <a:p>
          <a:r>
            <a:rPr lang="en-US"/>
            <a:t>Naive Bayes</a:t>
          </a:r>
        </a:p>
      </dgm:t>
    </dgm:pt>
    <dgm:pt modelId="{32FB19D9-11C7-4F80-A0BC-33488AAA068B}" type="parTrans" cxnId="{F9B246AA-570F-4F92-A474-A196362D18E5}">
      <dgm:prSet/>
      <dgm:spPr/>
      <dgm:t>
        <a:bodyPr/>
        <a:lstStyle/>
        <a:p>
          <a:endParaRPr lang="en-US"/>
        </a:p>
      </dgm:t>
    </dgm:pt>
    <dgm:pt modelId="{D01E9A80-6E79-449A-B6EB-27798ED2F2F3}" type="sibTrans" cxnId="{F9B246AA-570F-4F92-A474-A196362D18E5}">
      <dgm:prSet phldrT="02" phldr="0"/>
      <dgm:spPr/>
      <dgm:t>
        <a:bodyPr/>
        <a:lstStyle/>
        <a:p>
          <a:r>
            <a:rPr lang="en-US"/>
            <a:t>02</a:t>
          </a:r>
        </a:p>
      </dgm:t>
    </dgm:pt>
    <dgm:pt modelId="{51B2AA98-5066-47A3-8F11-4C1937E791BC}">
      <dgm:prSet/>
      <dgm:spPr/>
      <dgm:t>
        <a:bodyPr/>
        <a:lstStyle/>
        <a:p>
          <a:r>
            <a:rPr lang="en-US"/>
            <a:t>J48</a:t>
          </a:r>
        </a:p>
      </dgm:t>
    </dgm:pt>
    <dgm:pt modelId="{A393EA46-3F47-4231-83EA-F2EBAFDB451F}" type="parTrans" cxnId="{064EA8BA-52FB-4282-96A0-07D97C07856E}">
      <dgm:prSet/>
      <dgm:spPr/>
      <dgm:t>
        <a:bodyPr/>
        <a:lstStyle/>
        <a:p>
          <a:endParaRPr lang="en-US"/>
        </a:p>
      </dgm:t>
    </dgm:pt>
    <dgm:pt modelId="{3AF02C09-DC89-4C3E-83C7-6CFBBCFB58E1}" type="sibTrans" cxnId="{064EA8BA-52FB-4282-96A0-07D97C07856E}">
      <dgm:prSet phldrT="03" phldr="0"/>
      <dgm:spPr/>
      <dgm:t>
        <a:bodyPr/>
        <a:lstStyle/>
        <a:p>
          <a:r>
            <a:rPr lang="en-US"/>
            <a:t>03</a:t>
          </a:r>
        </a:p>
      </dgm:t>
    </dgm:pt>
    <dgm:pt modelId="{2F48B410-EEE2-44CA-91A1-CA1BA080782A}">
      <dgm:prSet/>
      <dgm:spPr/>
      <dgm:t>
        <a:bodyPr/>
        <a:lstStyle/>
        <a:p>
          <a:r>
            <a:rPr lang="en-US"/>
            <a:t>JRip</a:t>
          </a:r>
        </a:p>
      </dgm:t>
    </dgm:pt>
    <dgm:pt modelId="{164E8484-D545-4228-954C-A4956F16B798}" type="parTrans" cxnId="{CEAC0847-4A4F-485D-B666-FD85302EF362}">
      <dgm:prSet/>
      <dgm:spPr/>
      <dgm:t>
        <a:bodyPr/>
        <a:lstStyle/>
        <a:p>
          <a:endParaRPr lang="en-US"/>
        </a:p>
      </dgm:t>
    </dgm:pt>
    <dgm:pt modelId="{E9E85E83-B0C7-4113-8325-4A91D239567F}" type="sibTrans" cxnId="{CEAC0847-4A4F-485D-B666-FD85302EF362}">
      <dgm:prSet phldrT="04" phldr="0"/>
      <dgm:spPr/>
      <dgm:t>
        <a:bodyPr/>
        <a:lstStyle/>
        <a:p>
          <a:r>
            <a:rPr lang="en-US"/>
            <a:t>04</a:t>
          </a:r>
        </a:p>
      </dgm:t>
    </dgm:pt>
    <dgm:pt modelId="{5E0FA3DF-8BA4-442D-B0A3-C12C96E616E5}" type="pres">
      <dgm:prSet presAssocID="{D34D536A-FDCC-4E1D-AA5C-73D1B8AB0472}" presName="Name0" presStyleCnt="0">
        <dgm:presLayoutVars>
          <dgm:animLvl val="lvl"/>
          <dgm:resizeHandles val="exact"/>
        </dgm:presLayoutVars>
      </dgm:prSet>
      <dgm:spPr/>
    </dgm:pt>
    <dgm:pt modelId="{9402CB84-C2A5-4A93-AB7F-8EB9443A59E8}" type="pres">
      <dgm:prSet presAssocID="{72E0B72B-EC02-4EB5-969A-47F4181AA70A}" presName="compositeNode" presStyleCnt="0">
        <dgm:presLayoutVars>
          <dgm:bulletEnabled val="1"/>
        </dgm:presLayoutVars>
      </dgm:prSet>
      <dgm:spPr/>
    </dgm:pt>
    <dgm:pt modelId="{7C7785D1-AA17-4CF9-B806-9707C2AC885E}" type="pres">
      <dgm:prSet presAssocID="{72E0B72B-EC02-4EB5-969A-47F4181AA70A}" presName="bgRect" presStyleLbl="alignNode1" presStyleIdx="0" presStyleCnt="4"/>
      <dgm:spPr/>
    </dgm:pt>
    <dgm:pt modelId="{39BC790D-3FB8-44E4-87E5-5AD450AEB770}" type="pres">
      <dgm:prSet presAssocID="{5009F21D-A3A3-4205-919B-A7CB3CE7AB77}" presName="sibTransNodeRect" presStyleLbl="alignNode1" presStyleIdx="0" presStyleCnt="4">
        <dgm:presLayoutVars>
          <dgm:chMax val="0"/>
          <dgm:bulletEnabled val="1"/>
        </dgm:presLayoutVars>
      </dgm:prSet>
      <dgm:spPr/>
    </dgm:pt>
    <dgm:pt modelId="{9C351EE7-6AD9-4E4B-A8A3-24E8D340814A}" type="pres">
      <dgm:prSet presAssocID="{72E0B72B-EC02-4EB5-969A-47F4181AA70A}" presName="nodeRect" presStyleLbl="alignNode1" presStyleIdx="0" presStyleCnt="4">
        <dgm:presLayoutVars>
          <dgm:bulletEnabled val="1"/>
        </dgm:presLayoutVars>
      </dgm:prSet>
      <dgm:spPr/>
    </dgm:pt>
    <dgm:pt modelId="{52867ACC-92D9-4C8F-BB2C-3834F7A22D9E}" type="pres">
      <dgm:prSet presAssocID="{5009F21D-A3A3-4205-919B-A7CB3CE7AB77}" presName="sibTrans" presStyleCnt="0"/>
      <dgm:spPr/>
    </dgm:pt>
    <dgm:pt modelId="{924E7C62-31F5-44EA-A9DC-5BA0624C40A2}" type="pres">
      <dgm:prSet presAssocID="{998A3745-2324-4F05-888E-0EC8EC08223B}" presName="compositeNode" presStyleCnt="0">
        <dgm:presLayoutVars>
          <dgm:bulletEnabled val="1"/>
        </dgm:presLayoutVars>
      </dgm:prSet>
      <dgm:spPr/>
    </dgm:pt>
    <dgm:pt modelId="{15C5BE02-A8CC-4F46-A34A-005415C99FA6}" type="pres">
      <dgm:prSet presAssocID="{998A3745-2324-4F05-888E-0EC8EC08223B}" presName="bgRect" presStyleLbl="alignNode1" presStyleIdx="1" presStyleCnt="4"/>
      <dgm:spPr/>
    </dgm:pt>
    <dgm:pt modelId="{D19F71FD-49AF-4F9C-8F60-B0A261383912}" type="pres">
      <dgm:prSet presAssocID="{D01E9A80-6E79-449A-B6EB-27798ED2F2F3}" presName="sibTransNodeRect" presStyleLbl="alignNode1" presStyleIdx="1" presStyleCnt="4">
        <dgm:presLayoutVars>
          <dgm:chMax val="0"/>
          <dgm:bulletEnabled val="1"/>
        </dgm:presLayoutVars>
      </dgm:prSet>
      <dgm:spPr/>
    </dgm:pt>
    <dgm:pt modelId="{75E2D10F-E188-453D-8EAC-113509F87A62}" type="pres">
      <dgm:prSet presAssocID="{998A3745-2324-4F05-888E-0EC8EC08223B}" presName="nodeRect" presStyleLbl="alignNode1" presStyleIdx="1" presStyleCnt="4">
        <dgm:presLayoutVars>
          <dgm:bulletEnabled val="1"/>
        </dgm:presLayoutVars>
      </dgm:prSet>
      <dgm:spPr/>
    </dgm:pt>
    <dgm:pt modelId="{AADEFCA2-07FC-44A0-A0A8-9EA7D7CA6A26}" type="pres">
      <dgm:prSet presAssocID="{D01E9A80-6E79-449A-B6EB-27798ED2F2F3}" presName="sibTrans" presStyleCnt="0"/>
      <dgm:spPr/>
    </dgm:pt>
    <dgm:pt modelId="{2518DF2B-1584-48B4-B5E2-F8138CC2DAC6}" type="pres">
      <dgm:prSet presAssocID="{51B2AA98-5066-47A3-8F11-4C1937E791BC}" presName="compositeNode" presStyleCnt="0">
        <dgm:presLayoutVars>
          <dgm:bulletEnabled val="1"/>
        </dgm:presLayoutVars>
      </dgm:prSet>
      <dgm:spPr/>
    </dgm:pt>
    <dgm:pt modelId="{94389C88-CE29-4330-B348-1AEB29ADFFE9}" type="pres">
      <dgm:prSet presAssocID="{51B2AA98-5066-47A3-8F11-4C1937E791BC}" presName="bgRect" presStyleLbl="alignNode1" presStyleIdx="2" presStyleCnt="4"/>
      <dgm:spPr/>
    </dgm:pt>
    <dgm:pt modelId="{8DD358AB-DB01-4554-8E73-64867E3C4F18}" type="pres">
      <dgm:prSet presAssocID="{3AF02C09-DC89-4C3E-83C7-6CFBBCFB58E1}" presName="sibTransNodeRect" presStyleLbl="alignNode1" presStyleIdx="2" presStyleCnt="4">
        <dgm:presLayoutVars>
          <dgm:chMax val="0"/>
          <dgm:bulletEnabled val="1"/>
        </dgm:presLayoutVars>
      </dgm:prSet>
      <dgm:spPr/>
    </dgm:pt>
    <dgm:pt modelId="{EE584EAC-DCD9-431F-B4EA-C52993994444}" type="pres">
      <dgm:prSet presAssocID="{51B2AA98-5066-47A3-8F11-4C1937E791BC}" presName="nodeRect" presStyleLbl="alignNode1" presStyleIdx="2" presStyleCnt="4">
        <dgm:presLayoutVars>
          <dgm:bulletEnabled val="1"/>
        </dgm:presLayoutVars>
      </dgm:prSet>
      <dgm:spPr/>
    </dgm:pt>
    <dgm:pt modelId="{A243DCBC-E082-4DE5-953D-D2326B5EFA27}" type="pres">
      <dgm:prSet presAssocID="{3AF02C09-DC89-4C3E-83C7-6CFBBCFB58E1}" presName="sibTrans" presStyleCnt="0"/>
      <dgm:spPr/>
    </dgm:pt>
    <dgm:pt modelId="{9E8C10EC-1415-4583-9CB8-AFCD92D3978D}" type="pres">
      <dgm:prSet presAssocID="{2F48B410-EEE2-44CA-91A1-CA1BA080782A}" presName="compositeNode" presStyleCnt="0">
        <dgm:presLayoutVars>
          <dgm:bulletEnabled val="1"/>
        </dgm:presLayoutVars>
      </dgm:prSet>
      <dgm:spPr/>
    </dgm:pt>
    <dgm:pt modelId="{7BA971F6-AD9C-4F7C-82C3-11016ABC1AE8}" type="pres">
      <dgm:prSet presAssocID="{2F48B410-EEE2-44CA-91A1-CA1BA080782A}" presName="bgRect" presStyleLbl="alignNode1" presStyleIdx="3" presStyleCnt="4"/>
      <dgm:spPr/>
    </dgm:pt>
    <dgm:pt modelId="{2DC93C37-9150-4D6C-94F1-070E8EC50B7A}" type="pres">
      <dgm:prSet presAssocID="{E9E85E83-B0C7-4113-8325-4A91D239567F}" presName="sibTransNodeRect" presStyleLbl="alignNode1" presStyleIdx="3" presStyleCnt="4">
        <dgm:presLayoutVars>
          <dgm:chMax val="0"/>
          <dgm:bulletEnabled val="1"/>
        </dgm:presLayoutVars>
      </dgm:prSet>
      <dgm:spPr/>
    </dgm:pt>
    <dgm:pt modelId="{974FF56E-91B8-4C2E-8527-B81DDE5981C0}" type="pres">
      <dgm:prSet presAssocID="{2F48B410-EEE2-44CA-91A1-CA1BA080782A}" presName="nodeRect" presStyleLbl="alignNode1" presStyleIdx="3" presStyleCnt="4">
        <dgm:presLayoutVars>
          <dgm:bulletEnabled val="1"/>
        </dgm:presLayoutVars>
      </dgm:prSet>
      <dgm:spPr/>
    </dgm:pt>
  </dgm:ptLst>
  <dgm:cxnLst>
    <dgm:cxn modelId="{6E76D90D-C2ED-43B8-AAEA-51E6CD25D59E}" type="presOf" srcId="{3AF02C09-DC89-4C3E-83C7-6CFBBCFB58E1}" destId="{8DD358AB-DB01-4554-8E73-64867E3C4F18}" srcOrd="0" destOrd="0" presId="urn:microsoft.com/office/officeart/2016/7/layout/LinearBlockProcessNumbered"/>
    <dgm:cxn modelId="{6F334A15-A30C-4981-99F6-C4E13A24B964}" type="presOf" srcId="{D01E9A80-6E79-449A-B6EB-27798ED2F2F3}" destId="{D19F71FD-49AF-4F9C-8F60-B0A261383912}" srcOrd="0" destOrd="0" presId="urn:microsoft.com/office/officeart/2016/7/layout/LinearBlockProcessNumbered"/>
    <dgm:cxn modelId="{10AA8834-6C13-4D83-9805-83A85BA5766C}" type="presOf" srcId="{72E0B72B-EC02-4EB5-969A-47F4181AA70A}" destId="{9C351EE7-6AD9-4E4B-A8A3-24E8D340814A}" srcOrd="1" destOrd="0" presId="urn:microsoft.com/office/officeart/2016/7/layout/LinearBlockProcessNumbered"/>
    <dgm:cxn modelId="{17014C35-07F1-4CA5-8D10-72DD5066DCC2}" type="presOf" srcId="{998A3745-2324-4F05-888E-0EC8EC08223B}" destId="{15C5BE02-A8CC-4F46-A34A-005415C99FA6}" srcOrd="0" destOrd="0" presId="urn:microsoft.com/office/officeart/2016/7/layout/LinearBlockProcessNumbered"/>
    <dgm:cxn modelId="{90B2A044-166F-4C5C-B16C-8F93E4DF61C8}" type="presOf" srcId="{5009F21D-A3A3-4205-919B-A7CB3CE7AB77}" destId="{39BC790D-3FB8-44E4-87E5-5AD450AEB770}" srcOrd="0" destOrd="0" presId="urn:microsoft.com/office/officeart/2016/7/layout/LinearBlockProcessNumbered"/>
    <dgm:cxn modelId="{D4CA6B45-E4D7-4C53-AEB9-501FB2D63C75}" type="presOf" srcId="{72E0B72B-EC02-4EB5-969A-47F4181AA70A}" destId="{7C7785D1-AA17-4CF9-B806-9707C2AC885E}" srcOrd="0" destOrd="0" presId="urn:microsoft.com/office/officeart/2016/7/layout/LinearBlockProcessNumbered"/>
    <dgm:cxn modelId="{CEAC0847-4A4F-485D-B666-FD85302EF362}" srcId="{D34D536A-FDCC-4E1D-AA5C-73D1B8AB0472}" destId="{2F48B410-EEE2-44CA-91A1-CA1BA080782A}" srcOrd="3" destOrd="0" parTransId="{164E8484-D545-4228-954C-A4956F16B798}" sibTransId="{E9E85E83-B0C7-4113-8325-4A91D239567F}"/>
    <dgm:cxn modelId="{A5BDB86F-BC47-4CA0-A018-5722235A0CBA}" type="presOf" srcId="{998A3745-2324-4F05-888E-0EC8EC08223B}" destId="{75E2D10F-E188-453D-8EAC-113509F87A62}" srcOrd="1" destOrd="0" presId="urn:microsoft.com/office/officeart/2016/7/layout/LinearBlockProcessNumbered"/>
    <dgm:cxn modelId="{C2096F5A-3FE5-4962-858F-68DBBD9D37DF}" srcId="{D34D536A-FDCC-4E1D-AA5C-73D1B8AB0472}" destId="{72E0B72B-EC02-4EB5-969A-47F4181AA70A}" srcOrd="0" destOrd="0" parTransId="{D06B6DC2-E031-46F9-9C00-F971F725031D}" sibTransId="{5009F21D-A3A3-4205-919B-A7CB3CE7AB77}"/>
    <dgm:cxn modelId="{256E8487-6C44-4D79-BA05-E605B8B667C9}" type="presOf" srcId="{2F48B410-EEE2-44CA-91A1-CA1BA080782A}" destId="{974FF56E-91B8-4C2E-8527-B81DDE5981C0}" srcOrd="1" destOrd="0" presId="urn:microsoft.com/office/officeart/2016/7/layout/LinearBlockProcessNumbered"/>
    <dgm:cxn modelId="{C23C16A4-AB1C-4420-BD24-9F6C5F664F31}" type="presOf" srcId="{D34D536A-FDCC-4E1D-AA5C-73D1B8AB0472}" destId="{5E0FA3DF-8BA4-442D-B0A3-C12C96E616E5}" srcOrd="0" destOrd="0" presId="urn:microsoft.com/office/officeart/2016/7/layout/LinearBlockProcessNumbered"/>
    <dgm:cxn modelId="{F9B246AA-570F-4F92-A474-A196362D18E5}" srcId="{D34D536A-FDCC-4E1D-AA5C-73D1B8AB0472}" destId="{998A3745-2324-4F05-888E-0EC8EC08223B}" srcOrd="1" destOrd="0" parTransId="{32FB19D9-11C7-4F80-A0BC-33488AAA068B}" sibTransId="{D01E9A80-6E79-449A-B6EB-27798ED2F2F3}"/>
    <dgm:cxn modelId="{064EA8BA-52FB-4282-96A0-07D97C07856E}" srcId="{D34D536A-FDCC-4E1D-AA5C-73D1B8AB0472}" destId="{51B2AA98-5066-47A3-8F11-4C1937E791BC}" srcOrd="2" destOrd="0" parTransId="{A393EA46-3F47-4231-83EA-F2EBAFDB451F}" sibTransId="{3AF02C09-DC89-4C3E-83C7-6CFBBCFB58E1}"/>
    <dgm:cxn modelId="{B6718FC6-B8EC-4BF8-9E78-BD2F53F71D1A}" type="presOf" srcId="{51B2AA98-5066-47A3-8F11-4C1937E791BC}" destId="{EE584EAC-DCD9-431F-B4EA-C52993994444}" srcOrd="1" destOrd="0" presId="urn:microsoft.com/office/officeart/2016/7/layout/LinearBlockProcessNumbered"/>
    <dgm:cxn modelId="{F86469D0-E74B-4B53-874A-747A31CB50D9}" type="presOf" srcId="{E9E85E83-B0C7-4113-8325-4A91D239567F}" destId="{2DC93C37-9150-4D6C-94F1-070E8EC50B7A}" srcOrd="0" destOrd="0" presId="urn:microsoft.com/office/officeart/2016/7/layout/LinearBlockProcessNumbered"/>
    <dgm:cxn modelId="{81533AEA-ED2A-4B89-9147-15EB1C6534BD}" type="presOf" srcId="{2F48B410-EEE2-44CA-91A1-CA1BA080782A}" destId="{7BA971F6-AD9C-4F7C-82C3-11016ABC1AE8}" srcOrd="0" destOrd="0" presId="urn:microsoft.com/office/officeart/2016/7/layout/LinearBlockProcessNumbered"/>
    <dgm:cxn modelId="{2359D9F5-2415-402F-B667-BA7CE554E8E4}" type="presOf" srcId="{51B2AA98-5066-47A3-8F11-4C1937E791BC}" destId="{94389C88-CE29-4330-B348-1AEB29ADFFE9}" srcOrd="0" destOrd="0" presId="urn:microsoft.com/office/officeart/2016/7/layout/LinearBlockProcessNumbered"/>
    <dgm:cxn modelId="{142DB14E-CD81-4D53-9330-DA168C2B7B32}" type="presParOf" srcId="{5E0FA3DF-8BA4-442D-B0A3-C12C96E616E5}" destId="{9402CB84-C2A5-4A93-AB7F-8EB9443A59E8}" srcOrd="0" destOrd="0" presId="urn:microsoft.com/office/officeart/2016/7/layout/LinearBlockProcessNumbered"/>
    <dgm:cxn modelId="{1BE951B4-1454-4A77-AC1C-96D2E261D88B}" type="presParOf" srcId="{9402CB84-C2A5-4A93-AB7F-8EB9443A59E8}" destId="{7C7785D1-AA17-4CF9-B806-9707C2AC885E}" srcOrd="0" destOrd="0" presId="urn:microsoft.com/office/officeart/2016/7/layout/LinearBlockProcessNumbered"/>
    <dgm:cxn modelId="{407713D9-E545-4D0D-8583-98A5B20F0ED1}" type="presParOf" srcId="{9402CB84-C2A5-4A93-AB7F-8EB9443A59E8}" destId="{39BC790D-3FB8-44E4-87E5-5AD450AEB770}" srcOrd="1" destOrd="0" presId="urn:microsoft.com/office/officeart/2016/7/layout/LinearBlockProcessNumbered"/>
    <dgm:cxn modelId="{4CF118B0-0989-415F-8174-F3A8792A13F6}" type="presParOf" srcId="{9402CB84-C2A5-4A93-AB7F-8EB9443A59E8}" destId="{9C351EE7-6AD9-4E4B-A8A3-24E8D340814A}" srcOrd="2" destOrd="0" presId="urn:microsoft.com/office/officeart/2016/7/layout/LinearBlockProcessNumbered"/>
    <dgm:cxn modelId="{670A828F-C1C4-4FB8-9E62-927CEE7ECCEE}" type="presParOf" srcId="{5E0FA3DF-8BA4-442D-B0A3-C12C96E616E5}" destId="{52867ACC-92D9-4C8F-BB2C-3834F7A22D9E}" srcOrd="1" destOrd="0" presId="urn:microsoft.com/office/officeart/2016/7/layout/LinearBlockProcessNumbered"/>
    <dgm:cxn modelId="{FFCEFCC7-E4F0-4F88-B81C-56F623D98987}" type="presParOf" srcId="{5E0FA3DF-8BA4-442D-B0A3-C12C96E616E5}" destId="{924E7C62-31F5-44EA-A9DC-5BA0624C40A2}" srcOrd="2" destOrd="0" presId="urn:microsoft.com/office/officeart/2016/7/layout/LinearBlockProcessNumbered"/>
    <dgm:cxn modelId="{687A248F-C13B-49A6-AC2B-7012C52AA114}" type="presParOf" srcId="{924E7C62-31F5-44EA-A9DC-5BA0624C40A2}" destId="{15C5BE02-A8CC-4F46-A34A-005415C99FA6}" srcOrd="0" destOrd="0" presId="urn:microsoft.com/office/officeart/2016/7/layout/LinearBlockProcessNumbered"/>
    <dgm:cxn modelId="{968E2FE3-CB56-4A81-AFA2-9E6F36C563FE}" type="presParOf" srcId="{924E7C62-31F5-44EA-A9DC-5BA0624C40A2}" destId="{D19F71FD-49AF-4F9C-8F60-B0A261383912}" srcOrd="1" destOrd="0" presId="urn:microsoft.com/office/officeart/2016/7/layout/LinearBlockProcessNumbered"/>
    <dgm:cxn modelId="{CD8A3CC9-9F9C-4AA2-A0E0-89F5F8F2B899}" type="presParOf" srcId="{924E7C62-31F5-44EA-A9DC-5BA0624C40A2}" destId="{75E2D10F-E188-453D-8EAC-113509F87A62}" srcOrd="2" destOrd="0" presId="urn:microsoft.com/office/officeart/2016/7/layout/LinearBlockProcessNumbered"/>
    <dgm:cxn modelId="{4FB201A0-820C-42FD-BCE7-7216BA90CC8C}" type="presParOf" srcId="{5E0FA3DF-8BA4-442D-B0A3-C12C96E616E5}" destId="{AADEFCA2-07FC-44A0-A0A8-9EA7D7CA6A26}" srcOrd="3" destOrd="0" presId="urn:microsoft.com/office/officeart/2016/7/layout/LinearBlockProcessNumbered"/>
    <dgm:cxn modelId="{1E17EE2A-21CD-4DC5-BD41-87899809DCE7}" type="presParOf" srcId="{5E0FA3DF-8BA4-442D-B0A3-C12C96E616E5}" destId="{2518DF2B-1584-48B4-B5E2-F8138CC2DAC6}" srcOrd="4" destOrd="0" presId="urn:microsoft.com/office/officeart/2016/7/layout/LinearBlockProcessNumbered"/>
    <dgm:cxn modelId="{57262D7C-E554-44F6-93A1-676B079AA499}" type="presParOf" srcId="{2518DF2B-1584-48B4-B5E2-F8138CC2DAC6}" destId="{94389C88-CE29-4330-B348-1AEB29ADFFE9}" srcOrd="0" destOrd="0" presId="urn:microsoft.com/office/officeart/2016/7/layout/LinearBlockProcessNumbered"/>
    <dgm:cxn modelId="{31B90D0F-512E-4ADB-8CDD-3F61691A3F3C}" type="presParOf" srcId="{2518DF2B-1584-48B4-B5E2-F8138CC2DAC6}" destId="{8DD358AB-DB01-4554-8E73-64867E3C4F18}" srcOrd="1" destOrd="0" presId="urn:microsoft.com/office/officeart/2016/7/layout/LinearBlockProcessNumbered"/>
    <dgm:cxn modelId="{BDD384A8-6D13-48B6-9FE4-AF194BA524A3}" type="presParOf" srcId="{2518DF2B-1584-48B4-B5E2-F8138CC2DAC6}" destId="{EE584EAC-DCD9-431F-B4EA-C52993994444}" srcOrd="2" destOrd="0" presId="urn:microsoft.com/office/officeart/2016/7/layout/LinearBlockProcessNumbered"/>
    <dgm:cxn modelId="{0252291C-C61E-47BA-B824-6EC5214853ED}" type="presParOf" srcId="{5E0FA3DF-8BA4-442D-B0A3-C12C96E616E5}" destId="{A243DCBC-E082-4DE5-953D-D2326B5EFA27}" srcOrd="5" destOrd="0" presId="urn:microsoft.com/office/officeart/2016/7/layout/LinearBlockProcessNumbered"/>
    <dgm:cxn modelId="{568139F1-81B0-4FBA-8381-4E41B1FB728B}" type="presParOf" srcId="{5E0FA3DF-8BA4-442D-B0A3-C12C96E616E5}" destId="{9E8C10EC-1415-4583-9CB8-AFCD92D3978D}" srcOrd="6" destOrd="0" presId="urn:microsoft.com/office/officeart/2016/7/layout/LinearBlockProcessNumbered"/>
    <dgm:cxn modelId="{61210E45-FA23-4C82-8445-7E65C74DF932}" type="presParOf" srcId="{9E8C10EC-1415-4583-9CB8-AFCD92D3978D}" destId="{7BA971F6-AD9C-4F7C-82C3-11016ABC1AE8}" srcOrd="0" destOrd="0" presId="urn:microsoft.com/office/officeart/2016/7/layout/LinearBlockProcessNumbered"/>
    <dgm:cxn modelId="{973CB47F-477E-4D78-B468-BC0E9A6CC8BC}" type="presParOf" srcId="{9E8C10EC-1415-4583-9CB8-AFCD92D3978D}" destId="{2DC93C37-9150-4D6C-94F1-070E8EC50B7A}" srcOrd="1" destOrd="0" presId="urn:microsoft.com/office/officeart/2016/7/layout/LinearBlockProcessNumbered"/>
    <dgm:cxn modelId="{27EE242A-C849-4860-B656-1CEA812F0DC1}" type="presParOf" srcId="{9E8C10EC-1415-4583-9CB8-AFCD92D3978D}" destId="{974FF56E-91B8-4C2E-8527-B81DDE5981C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B7781C-806B-4E24-9564-711F5612F3F2}" type="doc">
      <dgm:prSet loTypeId="urn:microsoft.com/office/officeart/2008/layout/LinedList" loCatId="Inbox" qsTypeId="urn:microsoft.com/office/officeart/2005/8/quickstyle/simple1" qsCatId="simple" csTypeId="urn:microsoft.com/office/officeart/2005/8/colors/ColorSchemeForSuggestions" csCatId="other"/>
      <dgm:spPr/>
      <dgm:t>
        <a:bodyPr/>
        <a:lstStyle/>
        <a:p>
          <a:endParaRPr lang="en-US"/>
        </a:p>
      </dgm:t>
    </dgm:pt>
    <dgm:pt modelId="{32C36271-D74C-474A-AC79-518630C95C4E}">
      <dgm:prSet/>
      <dgm:spPr/>
      <dgm:t>
        <a:bodyPr/>
        <a:lstStyle/>
        <a:p>
          <a:r>
            <a:rPr lang="en-US" u="sng" dirty="0">
              <a:hlinkClick xmlns:r="http://schemas.openxmlformats.org/officeDocument/2006/relationships" r:id="rId1"/>
            </a:rPr>
            <a:t>https://www.youtube.com/watch?v=P--UFzlNGeA</a:t>
          </a:r>
          <a:r>
            <a:rPr lang="en-US" dirty="0"/>
            <a:t>-  Weka Tutorial 06: Discretization (Data Preprocessing)</a:t>
          </a:r>
        </a:p>
      </dgm:t>
    </dgm:pt>
    <dgm:pt modelId="{9F8274D4-9533-4B1E-8E1A-40B8CA5BA0C2}" type="parTrans" cxnId="{B3E8967D-06F8-4A31-B762-96E2B409732A}">
      <dgm:prSet/>
      <dgm:spPr/>
      <dgm:t>
        <a:bodyPr/>
        <a:lstStyle/>
        <a:p>
          <a:endParaRPr lang="en-US"/>
        </a:p>
      </dgm:t>
    </dgm:pt>
    <dgm:pt modelId="{F38DB874-6183-4382-A2AD-FF214CC68088}" type="sibTrans" cxnId="{B3E8967D-06F8-4A31-B762-96E2B409732A}">
      <dgm:prSet/>
      <dgm:spPr/>
      <dgm:t>
        <a:bodyPr/>
        <a:lstStyle/>
        <a:p>
          <a:endParaRPr lang="en-US"/>
        </a:p>
      </dgm:t>
    </dgm:pt>
    <dgm:pt modelId="{884906B6-78BF-415A-9162-38AE75080635}">
      <dgm:prSet/>
      <dgm:spPr/>
      <dgm:t>
        <a:bodyPr/>
        <a:lstStyle/>
        <a:p>
          <a:r>
            <a:rPr lang="en-US" u="sng" dirty="0">
              <a:hlinkClick xmlns:r="http://schemas.openxmlformats.org/officeDocument/2006/relationships" r:id="rId2"/>
            </a:rPr>
            <a:t>https://en.wikipedia.org/wiki/Weka_(machine_learning)</a:t>
          </a:r>
          <a:endParaRPr lang="en-US" dirty="0"/>
        </a:p>
      </dgm:t>
    </dgm:pt>
    <dgm:pt modelId="{AF1BFFA7-FC68-4C78-99F6-53E452518195}" type="parTrans" cxnId="{F3DD6D97-3E9E-4241-84AD-BE758A748154}">
      <dgm:prSet/>
      <dgm:spPr/>
      <dgm:t>
        <a:bodyPr/>
        <a:lstStyle/>
        <a:p>
          <a:endParaRPr lang="en-US"/>
        </a:p>
      </dgm:t>
    </dgm:pt>
    <dgm:pt modelId="{4CEA71FA-66BF-4A97-B4B7-8B7D48CA2585}" type="sibTrans" cxnId="{F3DD6D97-3E9E-4241-84AD-BE758A748154}">
      <dgm:prSet/>
      <dgm:spPr/>
      <dgm:t>
        <a:bodyPr/>
        <a:lstStyle/>
        <a:p>
          <a:endParaRPr lang="en-US"/>
        </a:p>
      </dgm:t>
    </dgm:pt>
    <dgm:pt modelId="{B7735FDB-5217-40A4-B965-EC9470BF23E9}">
      <dgm:prSet/>
      <dgm:spPr/>
      <dgm:t>
        <a:bodyPr/>
        <a:lstStyle/>
        <a:p>
          <a:r>
            <a:rPr lang="en-US" u="sng" dirty="0">
              <a:hlinkClick xmlns:r="http://schemas.openxmlformats.org/officeDocument/2006/relationships" r:id="rId3"/>
            </a:rPr>
            <a:t>http://www.cs.put.poznan.pl/jstefanowski/sed/DM-6rulesnew.pdf</a:t>
          </a:r>
          <a:endParaRPr lang="en-US" dirty="0"/>
        </a:p>
      </dgm:t>
    </dgm:pt>
    <dgm:pt modelId="{20994B99-2D8C-4DAC-AA4A-60A385BA8A87}" type="parTrans" cxnId="{4DB7C67F-BF03-439B-9F37-4433E21C1B38}">
      <dgm:prSet/>
      <dgm:spPr/>
      <dgm:t>
        <a:bodyPr/>
        <a:lstStyle/>
        <a:p>
          <a:endParaRPr lang="en-US"/>
        </a:p>
      </dgm:t>
    </dgm:pt>
    <dgm:pt modelId="{2102484F-9980-43E6-A26C-528EC569A095}" type="sibTrans" cxnId="{4DB7C67F-BF03-439B-9F37-4433E21C1B38}">
      <dgm:prSet/>
      <dgm:spPr/>
      <dgm:t>
        <a:bodyPr/>
        <a:lstStyle/>
        <a:p>
          <a:endParaRPr lang="en-US"/>
        </a:p>
      </dgm:t>
    </dgm:pt>
    <dgm:pt modelId="{15A9E4D0-78CF-4754-BB3D-7806C8D92EEA}">
      <dgm:prSet/>
      <dgm:spPr/>
      <dgm:t>
        <a:bodyPr/>
        <a:lstStyle/>
        <a:p>
          <a:r>
            <a:rPr lang="en-US" u="sng" dirty="0">
              <a:hlinkClick xmlns:r="http://schemas.openxmlformats.org/officeDocument/2006/relationships" r:id="rId4"/>
            </a:rPr>
            <a:t>http://web.ydu.edu.tw/~alan9956/docu/refer/roc_introduction.pdf</a:t>
          </a:r>
          <a:endParaRPr lang="en-US" dirty="0"/>
        </a:p>
      </dgm:t>
    </dgm:pt>
    <dgm:pt modelId="{6B21D932-E9B4-4B83-A21D-467A67C5EDBE}" type="parTrans" cxnId="{1D873836-FFA2-43A8-AF04-AA44359F589E}">
      <dgm:prSet/>
      <dgm:spPr/>
      <dgm:t>
        <a:bodyPr/>
        <a:lstStyle/>
        <a:p>
          <a:endParaRPr lang="en-US"/>
        </a:p>
      </dgm:t>
    </dgm:pt>
    <dgm:pt modelId="{DFC935E3-9630-4936-B998-874E3D1F7343}" type="sibTrans" cxnId="{1D873836-FFA2-43A8-AF04-AA44359F589E}">
      <dgm:prSet/>
      <dgm:spPr/>
      <dgm:t>
        <a:bodyPr/>
        <a:lstStyle/>
        <a:p>
          <a:endParaRPr lang="en-US"/>
        </a:p>
      </dgm:t>
    </dgm:pt>
    <dgm:pt modelId="{F740612A-2F50-4280-92E6-3CDF0FD8E4D3}">
      <dgm:prSet/>
      <dgm:spPr/>
      <dgm:t>
        <a:bodyPr/>
        <a:lstStyle/>
        <a:p>
          <a:r>
            <a:rPr lang="en-US" u="sng" dirty="0">
              <a:hlinkClick xmlns:r="http://schemas.openxmlformats.org/officeDocument/2006/relationships" r:id="rId5"/>
            </a:rPr>
            <a:t>https://analytics.google.com/analytics/web/?authuser=1#report/content-pages</a:t>
          </a:r>
          <a:endParaRPr lang="en-US" dirty="0"/>
        </a:p>
      </dgm:t>
    </dgm:pt>
    <dgm:pt modelId="{07ED0E4F-A28E-41CF-9369-345F5BD79F07}" type="parTrans" cxnId="{60C26491-3C2B-4276-B31F-32C846B3E781}">
      <dgm:prSet/>
      <dgm:spPr/>
      <dgm:t>
        <a:bodyPr/>
        <a:lstStyle/>
        <a:p>
          <a:endParaRPr lang="en-US"/>
        </a:p>
      </dgm:t>
    </dgm:pt>
    <dgm:pt modelId="{5FDD298E-E81F-4C8D-8E47-38926B95E570}" type="sibTrans" cxnId="{60C26491-3C2B-4276-B31F-32C846B3E781}">
      <dgm:prSet/>
      <dgm:spPr/>
      <dgm:t>
        <a:bodyPr/>
        <a:lstStyle/>
        <a:p>
          <a:endParaRPr lang="en-US"/>
        </a:p>
      </dgm:t>
    </dgm:pt>
    <dgm:pt modelId="{3D4D15D8-0ADB-4150-8B74-556C2C7A76BA}" type="pres">
      <dgm:prSet presAssocID="{0CB7781C-806B-4E24-9564-711F5612F3F2}" presName="vert0" presStyleCnt="0">
        <dgm:presLayoutVars>
          <dgm:dir/>
          <dgm:animOne val="branch"/>
          <dgm:animLvl val="lvl"/>
        </dgm:presLayoutVars>
      </dgm:prSet>
      <dgm:spPr/>
    </dgm:pt>
    <dgm:pt modelId="{BB809030-63EE-42E7-B55F-B8C0E6D6C514}" type="pres">
      <dgm:prSet presAssocID="{32C36271-D74C-474A-AC79-518630C95C4E}" presName="thickLine" presStyleLbl="alignNode1" presStyleIdx="0" presStyleCnt="5"/>
      <dgm:spPr/>
    </dgm:pt>
    <dgm:pt modelId="{C6A293F4-18A0-4036-9F41-B2CCAFA9C5B7}" type="pres">
      <dgm:prSet presAssocID="{32C36271-D74C-474A-AC79-518630C95C4E}" presName="horz1" presStyleCnt="0"/>
      <dgm:spPr/>
    </dgm:pt>
    <dgm:pt modelId="{A16398DA-3118-4A21-A010-F75EA91B6255}" type="pres">
      <dgm:prSet presAssocID="{32C36271-D74C-474A-AC79-518630C95C4E}" presName="tx1" presStyleLbl="revTx" presStyleIdx="0" presStyleCnt="5"/>
      <dgm:spPr/>
    </dgm:pt>
    <dgm:pt modelId="{38EE751B-2A68-4DAD-8C05-EEE6B2CAF83A}" type="pres">
      <dgm:prSet presAssocID="{32C36271-D74C-474A-AC79-518630C95C4E}" presName="vert1" presStyleCnt="0"/>
      <dgm:spPr/>
    </dgm:pt>
    <dgm:pt modelId="{EF5EFF86-C22E-4F68-8BAF-9C8CDCDEA976}" type="pres">
      <dgm:prSet presAssocID="{884906B6-78BF-415A-9162-38AE75080635}" presName="thickLine" presStyleLbl="alignNode1" presStyleIdx="1" presStyleCnt="5"/>
      <dgm:spPr/>
    </dgm:pt>
    <dgm:pt modelId="{70810FB9-508F-45F5-A2CC-8C75D1E44FED}" type="pres">
      <dgm:prSet presAssocID="{884906B6-78BF-415A-9162-38AE75080635}" presName="horz1" presStyleCnt="0"/>
      <dgm:spPr/>
    </dgm:pt>
    <dgm:pt modelId="{39A5036A-33B9-4F93-BDDF-2464B80379C3}" type="pres">
      <dgm:prSet presAssocID="{884906B6-78BF-415A-9162-38AE75080635}" presName="tx1" presStyleLbl="revTx" presStyleIdx="1" presStyleCnt="5"/>
      <dgm:spPr/>
    </dgm:pt>
    <dgm:pt modelId="{0D7954D4-8FB0-4763-9F18-0F1AF9AE8359}" type="pres">
      <dgm:prSet presAssocID="{884906B6-78BF-415A-9162-38AE75080635}" presName="vert1" presStyleCnt="0"/>
      <dgm:spPr/>
    </dgm:pt>
    <dgm:pt modelId="{A4B37CCC-A7B1-42F5-BD9A-CD6870DDFB5A}" type="pres">
      <dgm:prSet presAssocID="{B7735FDB-5217-40A4-B965-EC9470BF23E9}" presName="thickLine" presStyleLbl="alignNode1" presStyleIdx="2" presStyleCnt="5"/>
      <dgm:spPr/>
    </dgm:pt>
    <dgm:pt modelId="{D2410286-86C8-4102-9643-D928063EB07E}" type="pres">
      <dgm:prSet presAssocID="{B7735FDB-5217-40A4-B965-EC9470BF23E9}" presName="horz1" presStyleCnt="0"/>
      <dgm:spPr/>
    </dgm:pt>
    <dgm:pt modelId="{37B14281-0C9D-4FB1-BB03-6858024E0C22}" type="pres">
      <dgm:prSet presAssocID="{B7735FDB-5217-40A4-B965-EC9470BF23E9}" presName="tx1" presStyleLbl="revTx" presStyleIdx="2" presStyleCnt="5"/>
      <dgm:spPr/>
    </dgm:pt>
    <dgm:pt modelId="{7AF6C32B-AF28-4368-93CC-6D14471E95B9}" type="pres">
      <dgm:prSet presAssocID="{B7735FDB-5217-40A4-B965-EC9470BF23E9}" presName="vert1" presStyleCnt="0"/>
      <dgm:spPr/>
    </dgm:pt>
    <dgm:pt modelId="{F88511FF-2B3D-48FF-9118-D2685EFC2652}" type="pres">
      <dgm:prSet presAssocID="{15A9E4D0-78CF-4754-BB3D-7806C8D92EEA}" presName="thickLine" presStyleLbl="alignNode1" presStyleIdx="3" presStyleCnt="5"/>
      <dgm:spPr/>
    </dgm:pt>
    <dgm:pt modelId="{65670B9A-EA6B-4548-8FD2-DE4745C00CE2}" type="pres">
      <dgm:prSet presAssocID="{15A9E4D0-78CF-4754-BB3D-7806C8D92EEA}" presName="horz1" presStyleCnt="0"/>
      <dgm:spPr/>
    </dgm:pt>
    <dgm:pt modelId="{942BF8CA-8735-44F1-9EEA-FED8A9D814E4}" type="pres">
      <dgm:prSet presAssocID="{15A9E4D0-78CF-4754-BB3D-7806C8D92EEA}" presName="tx1" presStyleLbl="revTx" presStyleIdx="3" presStyleCnt="5"/>
      <dgm:spPr/>
    </dgm:pt>
    <dgm:pt modelId="{A8B0F460-4272-43F2-B830-BEDCE5855B8B}" type="pres">
      <dgm:prSet presAssocID="{15A9E4D0-78CF-4754-BB3D-7806C8D92EEA}" presName="vert1" presStyleCnt="0"/>
      <dgm:spPr/>
    </dgm:pt>
    <dgm:pt modelId="{C92FE2E6-7C9A-4091-965D-3F1100B01345}" type="pres">
      <dgm:prSet presAssocID="{F740612A-2F50-4280-92E6-3CDF0FD8E4D3}" presName="thickLine" presStyleLbl="alignNode1" presStyleIdx="4" presStyleCnt="5"/>
      <dgm:spPr/>
    </dgm:pt>
    <dgm:pt modelId="{012635E6-4303-4218-AC82-8BC6618D77ED}" type="pres">
      <dgm:prSet presAssocID="{F740612A-2F50-4280-92E6-3CDF0FD8E4D3}" presName="horz1" presStyleCnt="0"/>
      <dgm:spPr/>
    </dgm:pt>
    <dgm:pt modelId="{71CBD78A-787D-49F8-A39F-3A5CA6331348}" type="pres">
      <dgm:prSet presAssocID="{F740612A-2F50-4280-92E6-3CDF0FD8E4D3}" presName="tx1" presStyleLbl="revTx" presStyleIdx="4" presStyleCnt="5"/>
      <dgm:spPr/>
    </dgm:pt>
    <dgm:pt modelId="{1103CC8A-69ED-4E5B-9457-F081C1AD1E35}" type="pres">
      <dgm:prSet presAssocID="{F740612A-2F50-4280-92E6-3CDF0FD8E4D3}" presName="vert1" presStyleCnt="0"/>
      <dgm:spPr/>
    </dgm:pt>
  </dgm:ptLst>
  <dgm:cxnLst>
    <dgm:cxn modelId="{B8A64A00-18F0-45A5-98E9-A2082E12713B}" type="presOf" srcId="{B7735FDB-5217-40A4-B965-EC9470BF23E9}" destId="{37B14281-0C9D-4FB1-BB03-6858024E0C22}" srcOrd="0" destOrd="0" presId="urn:microsoft.com/office/officeart/2008/layout/LinedList"/>
    <dgm:cxn modelId="{85E1A61E-1543-409D-83A2-83969EFD7748}" type="presOf" srcId="{F740612A-2F50-4280-92E6-3CDF0FD8E4D3}" destId="{71CBD78A-787D-49F8-A39F-3A5CA6331348}" srcOrd="0" destOrd="0" presId="urn:microsoft.com/office/officeart/2008/layout/LinedList"/>
    <dgm:cxn modelId="{19BECA2B-57FD-4C6C-B50C-0C751FB856F3}" type="presOf" srcId="{0CB7781C-806B-4E24-9564-711F5612F3F2}" destId="{3D4D15D8-0ADB-4150-8B74-556C2C7A76BA}" srcOrd="0" destOrd="0" presId="urn:microsoft.com/office/officeart/2008/layout/LinedList"/>
    <dgm:cxn modelId="{1D873836-FFA2-43A8-AF04-AA44359F589E}" srcId="{0CB7781C-806B-4E24-9564-711F5612F3F2}" destId="{15A9E4D0-78CF-4754-BB3D-7806C8D92EEA}" srcOrd="3" destOrd="0" parTransId="{6B21D932-E9B4-4B83-A21D-467A67C5EDBE}" sibTransId="{DFC935E3-9630-4936-B998-874E3D1F7343}"/>
    <dgm:cxn modelId="{B3E8967D-06F8-4A31-B762-96E2B409732A}" srcId="{0CB7781C-806B-4E24-9564-711F5612F3F2}" destId="{32C36271-D74C-474A-AC79-518630C95C4E}" srcOrd="0" destOrd="0" parTransId="{9F8274D4-9533-4B1E-8E1A-40B8CA5BA0C2}" sibTransId="{F38DB874-6183-4382-A2AD-FF214CC68088}"/>
    <dgm:cxn modelId="{4DB7C67F-BF03-439B-9F37-4433E21C1B38}" srcId="{0CB7781C-806B-4E24-9564-711F5612F3F2}" destId="{B7735FDB-5217-40A4-B965-EC9470BF23E9}" srcOrd="2" destOrd="0" parTransId="{20994B99-2D8C-4DAC-AA4A-60A385BA8A87}" sibTransId="{2102484F-9980-43E6-A26C-528EC569A095}"/>
    <dgm:cxn modelId="{D75B8B8C-93BC-469D-8429-D640F80CC86B}" type="presOf" srcId="{15A9E4D0-78CF-4754-BB3D-7806C8D92EEA}" destId="{942BF8CA-8735-44F1-9EEA-FED8A9D814E4}" srcOrd="0" destOrd="0" presId="urn:microsoft.com/office/officeart/2008/layout/LinedList"/>
    <dgm:cxn modelId="{60C26491-3C2B-4276-B31F-32C846B3E781}" srcId="{0CB7781C-806B-4E24-9564-711F5612F3F2}" destId="{F740612A-2F50-4280-92E6-3CDF0FD8E4D3}" srcOrd="4" destOrd="0" parTransId="{07ED0E4F-A28E-41CF-9369-345F5BD79F07}" sibTransId="{5FDD298E-E81F-4C8D-8E47-38926B95E570}"/>
    <dgm:cxn modelId="{F3DD6D97-3E9E-4241-84AD-BE758A748154}" srcId="{0CB7781C-806B-4E24-9564-711F5612F3F2}" destId="{884906B6-78BF-415A-9162-38AE75080635}" srcOrd="1" destOrd="0" parTransId="{AF1BFFA7-FC68-4C78-99F6-53E452518195}" sibTransId="{4CEA71FA-66BF-4A97-B4B7-8B7D48CA2585}"/>
    <dgm:cxn modelId="{3BDD569E-AD23-44F6-BF33-D7481E8C3E0F}" type="presOf" srcId="{32C36271-D74C-474A-AC79-518630C95C4E}" destId="{A16398DA-3118-4A21-A010-F75EA91B6255}" srcOrd="0" destOrd="0" presId="urn:microsoft.com/office/officeart/2008/layout/LinedList"/>
    <dgm:cxn modelId="{109FB8AA-502D-46A2-B11F-6E3A7E13C62A}" type="presOf" srcId="{884906B6-78BF-415A-9162-38AE75080635}" destId="{39A5036A-33B9-4F93-BDDF-2464B80379C3}" srcOrd="0" destOrd="0" presId="urn:microsoft.com/office/officeart/2008/layout/LinedList"/>
    <dgm:cxn modelId="{DD6FB5FE-1EB6-4E18-97CA-35DBE82694B7}" type="presParOf" srcId="{3D4D15D8-0ADB-4150-8B74-556C2C7A76BA}" destId="{BB809030-63EE-42E7-B55F-B8C0E6D6C514}" srcOrd="0" destOrd="0" presId="urn:microsoft.com/office/officeart/2008/layout/LinedList"/>
    <dgm:cxn modelId="{575F5503-226B-4D1B-9D5E-16F1081CC1D5}" type="presParOf" srcId="{3D4D15D8-0ADB-4150-8B74-556C2C7A76BA}" destId="{C6A293F4-18A0-4036-9F41-B2CCAFA9C5B7}" srcOrd="1" destOrd="0" presId="urn:microsoft.com/office/officeart/2008/layout/LinedList"/>
    <dgm:cxn modelId="{014E1001-0B14-4973-8124-2E033EB592B6}" type="presParOf" srcId="{C6A293F4-18A0-4036-9F41-B2CCAFA9C5B7}" destId="{A16398DA-3118-4A21-A010-F75EA91B6255}" srcOrd="0" destOrd="0" presId="urn:microsoft.com/office/officeart/2008/layout/LinedList"/>
    <dgm:cxn modelId="{A5276653-D71D-46E3-99F1-3312D2F1242A}" type="presParOf" srcId="{C6A293F4-18A0-4036-9F41-B2CCAFA9C5B7}" destId="{38EE751B-2A68-4DAD-8C05-EEE6B2CAF83A}" srcOrd="1" destOrd="0" presId="urn:microsoft.com/office/officeart/2008/layout/LinedList"/>
    <dgm:cxn modelId="{3CFF084C-3FD4-43D3-915E-D70E9D74632A}" type="presParOf" srcId="{3D4D15D8-0ADB-4150-8B74-556C2C7A76BA}" destId="{EF5EFF86-C22E-4F68-8BAF-9C8CDCDEA976}" srcOrd="2" destOrd="0" presId="urn:microsoft.com/office/officeart/2008/layout/LinedList"/>
    <dgm:cxn modelId="{FC2D292A-93D8-459E-986B-8568FC4C4D49}" type="presParOf" srcId="{3D4D15D8-0ADB-4150-8B74-556C2C7A76BA}" destId="{70810FB9-508F-45F5-A2CC-8C75D1E44FED}" srcOrd="3" destOrd="0" presId="urn:microsoft.com/office/officeart/2008/layout/LinedList"/>
    <dgm:cxn modelId="{DF2749E7-1EDF-4AA2-990D-07FB9A994C25}" type="presParOf" srcId="{70810FB9-508F-45F5-A2CC-8C75D1E44FED}" destId="{39A5036A-33B9-4F93-BDDF-2464B80379C3}" srcOrd="0" destOrd="0" presId="urn:microsoft.com/office/officeart/2008/layout/LinedList"/>
    <dgm:cxn modelId="{B09AF604-EF2E-4406-A70A-31252322F5B7}" type="presParOf" srcId="{70810FB9-508F-45F5-A2CC-8C75D1E44FED}" destId="{0D7954D4-8FB0-4763-9F18-0F1AF9AE8359}" srcOrd="1" destOrd="0" presId="urn:microsoft.com/office/officeart/2008/layout/LinedList"/>
    <dgm:cxn modelId="{776B2B87-36B9-4817-8AB3-7AB96C3D2006}" type="presParOf" srcId="{3D4D15D8-0ADB-4150-8B74-556C2C7A76BA}" destId="{A4B37CCC-A7B1-42F5-BD9A-CD6870DDFB5A}" srcOrd="4" destOrd="0" presId="urn:microsoft.com/office/officeart/2008/layout/LinedList"/>
    <dgm:cxn modelId="{6068A1AA-8D49-477F-A40B-5107A24D06B4}" type="presParOf" srcId="{3D4D15D8-0ADB-4150-8B74-556C2C7A76BA}" destId="{D2410286-86C8-4102-9643-D928063EB07E}" srcOrd="5" destOrd="0" presId="urn:microsoft.com/office/officeart/2008/layout/LinedList"/>
    <dgm:cxn modelId="{C29D9BF9-2E9B-408E-91B8-DD63F540B219}" type="presParOf" srcId="{D2410286-86C8-4102-9643-D928063EB07E}" destId="{37B14281-0C9D-4FB1-BB03-6858024E0C22}" srcOrd="0" destOrd="0" presId="urn:microsoft.com/office/officeart/2008/layout/LinedList"/>
    <dgm:cxn modelId="{2F0F6246-E538-44ED-BD2E-26466B20B140}" type="presParOf" srcId="{D2410286-86C8-4102-9643-D928063EB07E}" destId="{7AF6C32B-AF28-4368-93CC-6D14471E95B9}" srcOrd="1" destOrd="0" presId="urn:microsoft.com/office/officeart/2008/layout/LinedList"/>
    <dgm:cxn modelId="{41B85DF8-533D-47F9-9DA2-CD2F82518AE9}" type="presParOf" srcId="{3D4D15D8-0ADB-4150-8B74-556C2C7A76BA}" destId="{F88511FF-2B3D-48FF-9118-D2685EFC2652}" srcOrd="6" destOrd="0" presId="urn:microsoft.com/office/officeart/2008/layout/LinedList"/>
    <dgm:cxn modelId="{25E7787D-FAB1-49DC-A8BE-66B0AB6EB56D}" type="presParOf" srcId="{3D4D15D8-0ADB-4150-8B74-556C2C7A76BA}" destId="{65670B9A-EA6B-4548-8FD2-DE4745C00CE2}" srcOrd="7" destOrd="0" presId="urn:microsoft.com/office/officeart/2008/layout/LinedList"/>
    <dgm:cxn modelId="{C064DD72-F112-4BCE-A67A-C3B10C26FECA}" type="presParOf" srcId="{65670B9A-EA6B-4548-8FD2-DE4745C00CE2}" destId="{942BF8CA-8735-44F1-9EEA-FED8A9D814E4}" srcOrd="0" destOrd="0" presId="urn:microsoft.com/office/officeart/2008/layout/LinedList"/>
    <dgm:cxn modelId="{7F7DF29A-9739-41E2-83C5-15EE01408E45}" type="presParOf" srcId="{65670B9A-EA6B-4548-8FD2-DE4745C00CE2}" destId="{A8B0F460-4272-43F2-B830-BEDCE5855B8B}" srcOrd="1" destOrd="0" presId="urn:microsoft.com/office/officeart/2008/layout/LinedList"/>
    <dgm:cxn modelId="{2CCE48F2-47BE-4045-A40E-ECFDB128896C}" type="presParOf" srcId="{3D4D15D8-0ADB-4150-8B74-556C2C7A76BA}" destId="{C92FE2E6-7C9A-4091-965D-3F1100B01345}" srcOrd="8" destOrd="0" presId="urn:microsoft.com/office/officeart/2008/layout/LinedList"/>
    <dgm:cxn modelId="{6274B89B-C523-4FBE-8B4B-A77CA4678CF4}" type="presParOf" srcId="{3D4D15D8-0ADB-4150-8B74-556C2C7A76BA}" destId="{012635E6-4303-4218-AC82-8BC6618D77ED}" srcOrd="9" destOrd="0" presId="urn:microsoft.com/office/officeart/2008/layout/LinedList"/>
    <dgm:cxn modelId="{A877EFAD-011D-4E30-9937-5086FB609BFF}" type="presParOf" srcId="{012635E6-4303-4218-AC82-8BC6618D77ED}" destId="{71CBD78A-787D-49F8-A39F-3A5CA6331348}" srcOrd="0" destOrd="0" presId="urn:microsoft.com/office/officeart/2008/layout/LinedList"/>
    <dgm:cxn modelId="{89FC3EC7-ABB9-4417-8147-BFA9BE15E520}" type="presParOf" srcId="{012635E6-4303-4218-AC82-8BC6618D77ED}" destId="{1103CC8A-69ED-4E5B-9457-F081C1AD1E3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7BE5C-5792-4F19-9D27-F05E14310E11}">
      <dsp:nvSpPr>
        <dsp:cNvPr id="0" name=""/>
        <dsp:cNvSpPr/>
      </dsp:nvSpPr>
      <dsp:spPr>
        <a:xfrm rot="5400000">
          <a:off x="3567297" y="-881812"/>
          <a:ext cx="2044753" cy="4319693"/>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Calibri" charset="0"/>
              <a:ea typeface="Calibri" charset="0"/>
              <a:cs typeface="Calibri" charset="0"/>
            </a:rPr>
            <a:t>Replaced #DIV/0!with 0.</a:t>
          </a:r>
        </a:p>
        <a:p>
          <a:pPr marL="171450" lvl="1" indent="-171450" algn="l" defTabSz="800100">
            <a:lnSpc>
              <a:spcPct val="90000"/>
            </a:lnSpc>
            <a:spcBef>
              <a:spcPct val="0"/>
            </a:spcBef>
            <a:spcAft>
              <a:spcPct val="15000"/>
            </a:spcAft>
            <a:buChar char="•"/>
          </a:pPr>
          <a:r>
            <a:rPr lang="en-US" sz="1800" kern="1200" dirty="0">
              <a:latin typeface="Calibri" charset="0"/>
              <a:ea typeface="Calibri" charset="0"/>
              <a:cs typeface="Calibri" charset="0"/>
            </a:rPr>
            <a:t>Removed “”, ‘’.</a:t>
          </a:r>
        </a:p>
      </dsp:txBody>
      <dsp:txXfrm rot="-5400000">
        <a:off x="2429828" y="355474"/>
        <a:ext cx="4219876" cy="1845119"/>
      </dsp:txXfrm>
    </dsp:sp>
    <dsp:sp modelId="{50F4D2B7-EE2A-46F1-AABC-7BBADD57206D}">
      <dsp:nvSpPr>
        <dsp:cNvPr id="0" name=""/>
        <dsp:cNvSpPr/>
      </dsp:nvSpPr>
      <dsp:spPr>
        <a:xfrm>
          <a:off x="0" y="63962"/>
          <a:ext cx="2429827" cy="255594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1.Dealing with errors:</a:t>
          </a:r>
        </a:p>
      </dsp:txBody>
      <dsp:txXfrm>
        <a:off x="118614" y="182576"/>
        <a:ext cx="2192599" cy="2318713"/>
      </dsp:txXfrm>
    </dsp:sp>
    <dsp:sp modelId="{804C89E1-F052-40FC-9911-4BF82292B530}">
      <dsp:nvSpPr>
        <dsp:cNvPr id="0" name=""/>
        <dsp:cNvSpPr/>
      </dsp:nvSpPr>
      <dsp:spPr>
        <a:xfrm rot="5400000">
          <a:off x="3567297" y="1801926"/>
          <a:ext cx="2044753" cy="4319693"/>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dirty="0"/>
            <a:t> </a:t>
          </a:r>
          <a:r>
            <a:rPr lang="en-US" sz="1800" kern="1200" dirty="0">
              <a:latin typeface="Calibri" charset="0"/>
              <a:ea typeface="Calibri" charset="0"/>
              <a:cs typeface="Calibri" charset="0"/>
            </a:rPr>
            <a:t>Page Value*: Removed attribute </a:t>
          </a:r>
        </a:p>
        <a:p>
          <a:pPr marL="171450" lvl="1" indent="-171450" algn="l" defTabSz="800100">
            <a:lnSpc>
              <a:spcPct val="90000"/>
            </a:lnSpc>
            <a:spcBef>
              <a:spcPct val="0"/>
            </a:spcBef>
            <a:spcAft>
              <a:spcPct val="15000"/>
            </a:spcAft>
            <a:buChar char="•"/>
          </a:pPr>
          <a:r>
            <a:rPr lang="en-US" sz="1800" kern="1200" dirty="0">
              <a:latin typeface="Calibri" charset="0"/>
              <a:ea typeface="Calibri" charset="0"/>
              <a:cs typeface="Calibri" charset="0"/>
            </a:rPr>
            <a:t>The average value of this page or set of pages. Page Value is ((Transaction Revenue + Total Goal Value) divided by Unique Page Views for the page or set of pages))</a:t>
          </a:r>
        </a:p>
        <a:p>
          <a:pPr marL="171450" lvl="1" indent="-171450" algn="l" defTabSz="755650">
            <a:lnSpc>
              <a:spcPct val="90000"/>
            </a:lnSpc>
            <a:spcBef>
              <a:spcPct val="0"/>
            </a:spcBef>
            <a:spcAft>
              <a:spcPct val="15000"/>
            </a:spcAft>
            <a:buChar char="•"/>
          </a:pPr>
          <a:endParaRPr lang="en-US" sz="1700" kern="1200" dirty="0"/>
        </a:p>
      </dsp:txBody>
      <dsp:txXfrm rot="-5400000">
        <a:off x="2429828" y="3039213"/>
        <a:ext cx="4219876" cy="1845119"/>
      </dsp:txXfrm>
    </dsp:sp>
    <dsp:sp modelId="{4F9635DD-5C6C-418F-8148-DA08D93AEDF0}">
      <dsp:nvSpPr>
        <dsp:cNvPr id="0" name=""/>
        <dsp:cNvSpPr/>
      </dsp:nvSpPr>
      <dsp:spPr>
        <a:xfrm>
          <a:off x="0" y="2683802"/>
          <a:ext cx="2429827" cy="255594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2. Irrelevant Values:</a:t>
          </a:r>
        </a:p>
      </dsp:txBody>
      <dsp:txXfrm>
        <a:off x="118614" y="2802416"/>
        <a:ext cx="2192599" cy="2318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785D1-AA17-4CF9-B806-9707C2AC885E}">
      <dsp:nvSpPr>
        <dsp:cNvPr id="0" name=""/>
        <dsp:cNvSpPr/>
      </dsp:nvSpPr>
      <dsp:spPr>
        <a:xfrm>
          <a:off x="131" y="1664820"/>
          <a:ext cx="1591805" cy="1910167"/>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235" tIns="0" rIns="157235" bIns="330200" numCol="1" spcCol="1270" anchor="t" anchorCtr="0">
          <a:noAutofit/>
        </a:bodyPr>
        <a:lstStyle/>
        <a:p>
          <a:pPr marL="0" lvl="0" indent="0" algn="l" defTabSz="1155700">
            <a:lnSpc>
              <a:spcPct val="90000"/>
            </a:lnSpc>
            <a:spcBef>
              <a:spcPct val="0"/>
            </a:spcBef>
            <a:spcAft>
              <a:spcPct val="35000"/>
            </a:spcAft>
            <a:buNone/>
          </a:pPr>
          <a:r>
            <a:rPr lang="en-US" sz="2600" kern="1200"/>
            <a:t>OneR</a:t>
          </a:r>
        </a:p>
      </dsp:txBody>
      <dsp:txXfrm>
        <a:off x="131" y="2428887"/>
        <a:ext cx="1591805" cy="1146100"/>
      </dsp:txXfrm>
    </dsp:sp>
    <dsp:sp modelId="{39BC790D-3FB8-44E4-87E5-5AD450AEB770}">
      <dsp:nvSpPr>
        <dsp:cNvPr id="0" name=""/>
        <dsp:cNvSpPr/>
      </dsp:nvSpPr>
      <dsp:spPr>
        <a:xfrm>
          <a:off x="131" y="1664820"/>
          <a:ext cx="1591805" cy="76406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7235" tIns="165100" rIns="157235" bIns="165100" numCol="1" spcCol="1270" anchor="ctr" anchorCtr="0">
          <a:noAutofit/>
        </a:bodyPr>
        <a:lstStyle/>
        <a:p>
          <a:pPr marL="0" lvl="0" indent="0" algn="l" defTabSz="1377950">
            <a:lnSpc>
              <a:spcPct val="90000"/>
            </a:lnSpc>
            <a:spcBef>
              <a:spcPct val="0"/>
            </a:spcBef>
            <a:spcAft>
              <a:spcPct val="35000"/>
            </a:spcAft>
            <a:buNone/>
          </a:pPr>
          <a:r>
            <a:rPr lang="en-US" sz="3100" kern="1200"/>
            <a:t>01</a:t>
          </a:r>
        </a:p>
      </dsp:txBody>
      <dsp:txXfrm>
        <a:off x="131" y="1664820"/>
        <a:ext cx="1591805" cy="764066"/>
      </dsp:txXfrm>
    </dsp:sp>
    <dsp:sp modelId="{15C5BE02-A8CC-4F46-A34A-005415C99FA6}">
      <dsp:nvSpPr>
        <dsp:cNvPr id="0" name=""/>
        <dsp:cNvSpPr/>
      </dsp:nvSpPr>
      <dsp:spPr>
        <a:xfrm>
          <a:off x="1719282" y="1664820"/>
          <a:ext cx="1591805" cy="1910167"/>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235" tIns="0" rIns="157235" bIns="330200" numCol="1" spcCol="1270" anchor="t" anchorCtr="0">
          <a:noAutofit/>
        </a:bodyPr>
        <a:lstStyle/>
        <a:p>
          <a:pPr marL="0" lvl="0" indent="0" algn="l" defTabSz="1155700">
            <a:lnSpc>
              <a:spcPct val="90000"/>
            </a:lnSpc>
            <a:spcBef>
              <a:spcPct val="0"/>
            </a:spcBef>
            <a:spcAft>
              <a:spcPct val="35000"/>
            </a:spcAft>
            <a:buNone/>
          </a:pPr>
          <a:r>
            <a:rPr lang="en-US" sz="2600" kern="1200"/>
            <a:t>Naive Bayes</a:t>
          </a:r>
        </a:p>
      </dsp:txBody>
      <dsp:txXfrm>
        <a:off x="1719282" y="2428887"/>
        <a:ext cx="1591805" cy="1146100"/>
      </dsp:txXfrm>
    </dsp:sp>
    <dsp:sp modelId="{D19F71FD-49AF-4F9C-8F60-B0A261383912}">
      <dsp:nvSpPr>
        <dsp:cNvPr id="0" name=""/>
        <dsp:cNvSpPr/>
      </dsp:nvSpPr>
      <dsp:spPr>
        <a:xfrm>
          <a:off x="1719282" y="1664820"/>
          <a:ext cx="1591805" cy="76406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7235" tIns="165100" rIns="157235" bIns="165100" numCol="1" spcCol="1270" anchor="ctr" anchorCtr="0">
          <a:noAutofit/>
        </a:bodyPr>
        <a:lstStyle/>
        <a:p>
          <a:pPr marL="0" lvl="0" indent="0" algn="l" defTabSz="1377950">
            <a:lnSpc>
              <a:spcPct val="90000"/>
            </a:lnSpc>
            <a:spcBef>
              <a:spcPct val="0"/>
            </a:spcBef>
            <a:spcAft>
              <a:spcPct val="35000"/>
            </a:spcAft>
            <a:buNone/>
          </a:pPr>
          <a:r>
            <a:rPr lang="en-US" sz="3100" kern="1200"/>
            <a:t>02</a:t>
          </a:r>
        </a:p>
      </dsp:txBody>
      <dsp:txXfrm>
        <a:off x="1719282" y="1664820"/>
        <a:ext cx="1591805" cy="764066"/>
      </dsp:txXfrm>
    </dsp:sp>
    <dsp:sp modelId="{94389C88-CE29-4330-B348-1AEB29ADFFE9}">
      <dsp:nvSpPr>
        <dsp:cNvPr id="0" name=""/>
        <dsp:cNvSpPr/>
      </dsp:nvSpPr>
      <dsp:spPr>
        <a:xfrm>
          <a:off x="3438432" y="1664820"/>
          <a:ext cx="1591805" cy="1910167"/>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235" tIns="0" rIns="157235" bIns="330200" numCol="1" spcCol="1270" anchor="t" anchorCtr="0">
          <a:noAutofit/>
        </a:bodyPr>
        <a:lstStyle/>
        <a:p>
          <a:pPr marL="0" lvl="0" indent="0" algn="l" defTabSz="1155700">
            <a:lnSpc>
              <a:spcPct val="90000"/>
            </a:lnSpc>
            <a:spcBef>
              <a:spcPct val="0"/>
            </a:spcBef>
            <a:spcAft>
              <a:spcPct val="35000"/>
            </a:spcAft>
            <a:buNone/>
          </a:pPr>
          <a:r>
            <a:rPr lang="en-US" sz="2600" kern="1200"/>
            <a:t>J48</a:t>
          </a:r>
        </a:p>
      </dsp:txBody>
      <dsp:txXfrm>
        <a:off x="3438432" y="2428887"/>
        <a:ext cx="1591805" cy="1146100"/>
      </dsp:txXfrm>
    </dsp:sp>
    <dsp:sp modelId="{8DD358AB-DB01-4554-8E73-64867E3C4F18}">
      <dsp:nvSpPr>
        <dsp:cNvPr id="0" name=""/>
        <dsp:cNvSpPr/>
      </dsp:nvSpPr>
      <dsp:spPr>
        <a:xfrm>
          <a:off x="3438432" y="1664820"/>
          <a:ext cx="1591805" cy="76406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7235" tIns="165100" rIns="157235" bIns="165100" numCol="1" spcCol="1270" anchor="ctr" anchorCtr="0">
          <a:noAutofit/>
        </a:bodyPr>
        <a:lstStyle/>
        <a:p>
          <a:pPr marL="0" lvl="0" indent="0" algn="l" defTabSz="1377950">
            <a:lnSpc>
              <a:spcPct val="90000"/>
            </a:lnSpc>
            <a:spcBef>
              <a:spcPct val="0"/>
            </a:spcBef>
            <a:spcAft>
              <a:spcPct val="35000"/>
            </a:spcAft>
            <a:buNone/>
          </a:pPr>
          <a:r>
            <a:rPr lang="en-US" sz="3100" kern="1200"/>
            <a:t>03</a:t>
          </a:r>
        </a:p>
      </dsp:txBody>
      <dsp:txXfrm>
        <a:off x="3438432" y="1664820"/>
        <a:ext cx="1591805" cy="764066"/>
      </dsp:txXfrm>
    </dsp:sp>
    <dsp:sp modelId="{7BA971F6-AD9C-4F7C-82C3-11016ABC1AE8}">
      <dsp:nvSpPr>
        <dsp:cNvPr id="0" name=""/>
        <dsp:cNvSpPr/>
      </dsp:nvSpPr>
      <dsp:spPr>
        <a:xfrm>
          <a:off x="5157583" y="1664820"/>
          <a:ext cx="1591805" cy="1910167"/>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235" tIns="0" rIns="157235" bIns="330200" numCol="1" spcCol="1270" anchor="t" anchorCtr="0">
          <a:noAutofit/>
        </a:bodyPr>
        <a:lstStyle/>
        <a:p>
          <a:pPr marL="0" lvl="0" indent="0" algn="l" defTabSz="1155700">
            <a:lnSpc>
              <a:spcPct val="90000"/>
            </a:lnSpc>
            <a:spcBef>
              <a:spcPct val="0"/>
            </a:spcBef>
            <a:spcAft>
              <a:spcPct val="35000"/>
            </a:spcAft>
            <a:buNone/>
          </a:pPr>
          <a:r>
            <a:rPr lang="en-US" sz="2600" kern="1200"/>
            <a:t>JRip</a:t>
          </a:r>
        </a:p>
      </dsp:txBody>
      <dsp:txXfrm>
        <a:off x="5157583" y="2428887"/>
        <a:ext cx="1591805" cy="1146100"/>
      </dsp:txXfrm>
    </dsp:sp>
    <dsp:sp modelId="{2DC93C37-9150-4D6C-94F1-070E8EC50B7A}">
      <dsp:nvSpPr>
        <dsp:cNvPr id="0" name=""/>
        <dsp:cNvSpPr/>
      </dsp:nvSpPr>
      <dsp:spPr>
        <a:xfrm>
          <a:off x="5157583" y="1664820"/>
          <a:ext cx="1591805" cy="76406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7235" tIns="165100" rIns="157235" bIns="165100" numCol="1" spcCol="1270" anchor="ctr" anchorCtr="0">
          <a:noAutofit/>
        </a:bodyPr>
        <a:lstStyle/>
        <a:p>
          <a:pPr marL="0" lvl="0" indent="0" algn="l" defTabSz="1377950">
            <a:lnSpc>
              <a:spcPct val="90000"/>
            </a:lnSpc>
            <a:spcBef>
              <a:spcPct val="0"/>
            </a:spcBef>
            <a:spcAft>
              <a:spcPct val="35000"/>
            </a:spcAft>
            <a:buNone/>
          </a:pPr>
          <a:r>
            <a:rPr lang="en-US" sz="3100" kern="1200"/>
            <a:t>04</a:t>
          </a:r>
        </a:p>
      </dsp:txBody>
      <dsp:txXfrm>
        <a:off x="5157583" y="1664820"/>
        <a:ext cx="1591805" cy="764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09030-63EE-42E7-B55F-B8C0E6D6C514}">
      <dsp:nvSpPr>
        <dsp:cNvPr id="0" name=""/>
        <dsp:cNvSpPr/>
      </dsp:nvSpPr>
      <dsp:spPr>
        <a:xfrm>
          <a:off x="0" y="639"/>
          <a:ext cx="674952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6398DA-3118-4A21-A010-F75EA91B6255}">
      <dsp:nvSpPr>
        <dsp:cNvPr id="0" name=""/>
        <dsp:cNvSpPr/>
      </dsp:nvSpPr>
      <dsp:spPr>
        <a:xfrm>
          <a:off x="0" y="639"/>
          <a:ext cx="6749521" cy="1047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dirty="0">
              <a:hlinkClick xmlns:r="http://schemas.openxmlformats.org/officeDocument/2006/relationships" r:id="rId1"/>
            </a:rPr>
            <a:t>https://www.youtube.com/watch?v=P--UFzlNGeA</a:t>
          </a:r>
          <a:r>
            <a:rPr lang="en-US" sz="1700" kern="1200" dirty="0"/>
            <a:t>-  Weka Tutorial 06: Discretization (Data Preprocessing)</a:t>
          </a:r>
        </a:p>
      </dsp:txBody>
      <dsp:txXfrm>
        <a:off x="0" y="639"/>
        <a:ext cx="6749521" cy="1047705"/>
      </dsp:txXfrm>
    </dsp:sp>
    <dsp:sp modelId="{EF5EFF86-C22E-4F68-8BAF-9C8CDCDEA976}">
      <dsp:nvSpPr>
        <dsp:cNvPr id="0" name=""/>
        <dsp:cNvSpPr/>
      </dsp:nvSpPr>
      <dsp:spPr>
        <a:xfrm>
          <a:off x="0" y="1048345"/>
          <a:ext cx="674952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A5036A-33B9-4F93-BDDF-2464B80379C3}">
      <dsp:nvSpPr>
        <dsp:cNvPr id="0" name=""/>
        <dsp:cNvSpPr/>
      </dsp:nvSpPr>
      <dsp:spPr>
        <a:xfrm>
          <a:off x="0" y="1048345"/>
          <a:ext cx="6749521" cy="1047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dirty="0">
              <a:hlinkClick xmlns:r="http://schemas.openxmlformats.org/officeDocument/2006/relationships" r:id="rId2"/>
            </a:rPr>
            <a:t>https://en.wikipedia.org/wiki/Weka_(machine_learning)</a:t>
          </a:r>
          <a:endParaRPr lang="en-US" sz="1700" kern="1200" dirty="0"/>
        </a:p>
      </dsp:txBody>
      <dsp:txXfrm>
        <a:off x="0" y="1048345"/>
        <a:ext cx="6749521" cy="1047705"/>
      </dsp:txXfrm>
    </dsp:sp>
    <dsp:sp modelId="{A4B37CCC-A7B1-42F5-BD9A-CD6870DDFB5A}">
      <dsp:nvSpPr>
        <dsp:cNvPr id="0" name=""/>
        <dsp:cNvSpPr/>
      </dsp:nvSpPr>
      <dsp:spPr>
        <a:xfrm>
          <a:off x="0" y="2096051"/>
          <a:ext cx="674952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B14281-0C9D-4FB1-BB03-6858024E0C22}">
      <dsp:nvSpPr>
        <dsp:cNvPr id="0" name=""/>
        <dsp:cNvSpPr/>
      </dsp:nvSpPr>
      <dsp:spPr>
        <a:xfrm>
          <a:off x="0" y="2096051"/>
          <a:ext cx="6749521" cy="1047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dirty="0">
              <a:hlinkClick xmlns:r="http://schemas.openxmlformats.org/officeDocument/2006/relationships" r:id="rId3"/>
            </a:rPr>
            <a:t>http://www.cs.put.poznan.pl/jstefanowski/sed/DM-6rulesnew.pdf</a:t>
          </a:r>
          <a:endParaRPr lang="en-US" sz="1700" kern="1200" dirty="0"/>
        </a:p>
      </dsp:txBody>
      <dsp:txXfrm>
        <a:off x="0" y="2096051"/>
        <a:ext cx="6749521" cy="1047705"/>
      </dsp:txXfrm>
    </dsp:sp>
    <dsp:sp modelId="{F88511FF-2B3D-48FF-9118-D2685EFC2652}">
      <dsp:nvSpPr>
        <dsp:cNvPr id="0" name=""/>
        <dsp:cNvSpPr/>
      </dsp:nvSpPr>
      <dsp:spPr>
        <a:xfrm>
          <a:off x="0" y="3143756"/>
          <a:ext cx="674952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2BF8CA-8735-44F1-9EEA-FED8A9D814E4}">
      <dsp:nvSpPr>
        <dsp:cNvPr id="0" name=""/>
        <dsp:cNvSpPr/>
      </dsp:nvSpPr>
      <dsp:spPr>
        <a:xfrm>
          <a:off x="0" y="3143756"/>
          <a:ext cx="6749521" cy="1047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dirty="0">
              <a:hlinkClick xmlns:r="http://schemas.openxmlformats.org/officeDocument/2006/relationships" r:id="rId4"/>
            </a:rPr>
            <a:t>http://web.ydu.edu.tw/~alan9956/docu/refer/roc_introduction.pdf</a:t>
          </a:r>
          <a:endParaRPr lang="en-US" sz="1700" kern="1200" dirty="0"/>
        </a:p>
      </dsp:txBody>
      <dsp:txXfrm>
        <a:off x="0" y="3143756"/>
        <a:ext cx="6749521" cy="1047705"/>
      </dsp:txXfrm>
    </dsp:sp>
    <dsp:sp modelId="{C92FE2E6-7C9A-4091-965D-3F1100B01345}">
      <dsp:nvSpPr>
        <dsp:cNvPr id="0" name=""/>
        <dsp:cNvSpPr/>
      </dsp:nvSpPr>
      <dsp:spPr>
        <a:xfrm>
          <a:off x="0" y="4191462"/>
          <a:ext cx="674952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CBD78A-787D-49F8-A39F-3A5CA6331348}">
      <dsp:nvSpPr>
        <dsp:cNvPr id="0" name=""/>
        <dsp:cNvSpPr/>
      </dsp:nvSpPr>
      <dsp:spPr>
        <a:xfrm>
          <a:off x="0" y="4191462"/>
          <a:ext cx="6749521" cy="1047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dirty="0">
              <a:hlinkClick xmlns:r="http://schemas.openxmlformats.org/officeDocument/2006/relationships" r:id="rId5"/>
            </a:rPr>
            <a:t>https://analytics.google.com/analytics/web/?authuser=1#report/content-pages</a:t>
          </a:r>
          <a:endParaRPr lang="en-US" sz="1700" kern="1200" dirty="0"/>
        </a:p>
      </dsp:txBody>
      <dsp:txXfrm>
        <a:off x="0" y="4191462"/>
        <a:ext cx="6749521" cy="10477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lang="en-US" dirty="0">
              <a:solidFill>
                <a:srgbClr val="FF0000"/>
              </a:solidFill>
            </a:endParaRPr>
          </a:p>
        </p:txBody>
      </p:sp>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dirty="0"/>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lang="en-US" dirty="0"/>
          </a:p>
        </p:txBody>
      </p:sp>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For performing classification algorithms on our data-set, we require the class attribute to be nominal. Our dataset had a numeric class attribute ,hence we used discretization (3 bins) to convert it to nominal.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dk1"/>
              </a:buClr>
              <a:buSzPct val="25000"/>
              <a:buFont typeface="Arial"/>
              <a:buNone/>
            </a:pPr>
            <a:r>
              <a:rPr lang="en-US" sz="2800">
                <a:solidFill>
                  <a:schemeClr val="dk1"/>
                </a:solidFill>
                <a:latin typeface="Calibri"/>
                <a:ea typeface="Calibri"/>
                <a:cs typeface="Calibri"/>
                <a:sym typeface="Calibri"/>
              </a:rPr>
              <a:t>Total number of experiment runs = Number of criteria * Number of Classifiers * 10 = 4 * 3 * 10 = 120 runs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dirty="0"/>
              <a:t>Our roadmap starts from the Background about web analytics</a:t>
            </a:r>
            <a:r>
              <a:rPr lang="en-US" baseline="0" dirty="0"/>
              <a:t>, including information about backdrop of the company from where the dataset is obtained. Next steps involves Data cleaning and discretization that are further accurate using Smote technique. Later part of our presentation gives the detail information about the classifier selection and experimental design thus forming up our Summary and Conclusion with points to be kept in mind for future scope.</a:t>
            </a:r>
            <a:endParaRPr lang="en-US" dirty="0"/>
          </a:p>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a:t>graph using 0.5 scaling will give better view our average graph.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dirty="0">
                <a:solidFill>
                  <a:schemeClr val="dk1"/>
                </a:solidFill>
                <a:latin typeface="Georgia"/>
                <a:ea typeface="Georgia"/>
                <a:cs typeface="Georgia"/>
                <a:sym typeface="Georgia"/>
              </a:rPr>
              <a:t>Web analytics is not just a process for measuring web traffic but can be used as a tool for business and market research, and to assess and improve the effectiveness of a website. It helps one to estimate how traffic to a website changes after the launch of a new campaign. Web analytics provides information about the number of visitors to a website and the number of page views.</a:t>
            </a:r>
          </a:p>
          <a:p>
            <a:pPr lvl="0">
              <a:spcBef>
                <a:spcPts val="0"/>
              </a:spcBef>
              <a:buNone/>
            </a:pPr>
            <a:endParaRPr lang="en-US" dirty="0">
              <a:solidFill>
                <a:schemeClr val="dk1"/>
              </a:solidFill>
              <a:latin typeface="Georgia"/>
              <a:ea typeface="Georgia"/>
              <a:cs typeface="Georgia"/>
              <a:sym typeface="Georg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r>
              <a:rPr lang="en-US">
                <a:latin typeface="Georgia"/>
                <a:ea typeface="Georgia"/>
                <a:cs typeface="Georgia"/>
                <a:sym typeface="Georgia"/>
              </a:rPr>
              <a:t> </a:t>
            </a:r>
            <a:r>
              <a:rPr lang="en-US">
                <a:solidFill>
                  <a:schemeClr val="dk1"/>
                </a:solidFill>
                <a:latin typeface="Georgia"/>
                <a:ea typeface="Georgia"/>
                <a:cs typeface="Georgia"/>
                <a:sym typeface="Georgia"/>
              </a:rPr>
              <a:t>In today’s fast pacing, highly competitive,volatile and challenging world, companies highly rely on data analysis obtained from both offline as well as online way to make their future strategy, to sustain in the market. </a:t>
            </a:r>
          </a:p>
        </p:txBody>
      </p:sp>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Clr>
                <a:schemeClr val="dk1"/>
              </a:buClr>
              <a:buSzPct val="100000"/>
              <a:buFont typeface="Arial"/>
              <a:buNone/>
            </a:pPr>
            <a:r>
              <a:rPr lang="en-US" sz="1100">
                <a:solidFill>
                  <a:schemeClr val="dk1"/>
                </a:solidFill>
                <a:latin typeface="Georgia"/>
                <a:ea typeface="Georgia"/>
                <a:cs typeface="Georgia"/>
                <a:sym typeface="Georgia"/>
              </a:rPr>
              <a:t>Last decade and specially last 5 years has seen a tremendous growth in the number of companies going online for Lifestyle, Fitness and Health Care related articles on digital platform. There is a cut throat competition among companies for (i) first acquiring the market share and then(ii) retaining their prospective customers. </a:t>
            </a:r>
          </a:p>
        </p:txBody>
      </p:sp>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a:latin typeface="Georgia"/>
                <a:ea typeface="Georgia"/>
                <a:cs typeface="Georgia"/>
                <a:sym typeface="Georgia"/>
              </a:rPr>
              <a:t> As this is the data which on correct analysis is supposed to take theses companies forward, while wrong interpretation of the data can be fatal for the companies also.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r>
              <a:rPr lang="en-US">
                <a:latin typeface="Georgia"/>
                <a:ea typeface="Georgia"/>
                <a:cs typeface="Georgia"/>
                <a:sym typeface="Georgia"/>
              </a:rPr>
              <a:t>The web analytic reports are informative enough to provide the various dimensions on which company had been working and the quantitative value of the goal which company needs to achieve.</a:t>
            </a: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r>
              <a:rPr lang="en-US"/>
              <a:t>Using the above assumptions and the data set provided by the company following were the input and output variables determined for the current system .</a:t>
            </a:r>
          </a:p>
          <a:p>
            <a:pPr lvl="0">
              <a:spcBef>
                <a:spcPts val="0"/>
              </a:spcBef>
              <a:buNone/>
            </a:pPr>
            <a:r>
              <a:rPr lang="en-US"/>
              <a:t>Explain the derived attributes</a:t>
            </a: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32496662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38871767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40649744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7731066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8817398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8212240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256461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324193093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944346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39531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58113709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41711996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0875206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42467860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US" smtClean="0">
                <a:solidFill>
                  <a:schemeClr val="dk2"/>
                </a:solidFill>
              </a:rPr>
              <a:t>‹#›</a:t>
            </a:fld>
            <a:endParaRPr lang="en-US">
              <a:solidFill>
                <a:schemeClr val="dk2"/>
              </a:solidFill>
            </a:endParaRPr>
          </a:p>
        </p:txBody>
      </p:sp>
    </p:spTree>
    <p:extLst>
      <p:ext uri="{BB962C8B-B14F-4D97-AF65-F5344CB8AC3E}">
        <p14:creationId xmlns:p14="http://schemas.microsoft.com/office/powerpoint/2010/main" val="1642457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71432045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4241567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3/18/2019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lvl="0" algn="r">
              <a:spcBef>
                <a:spcPts val="0"/>
              </a:spcBef>
              <a:buNone/>
            </a:pPr>
            <a:fld id="{00000000-1234-1234-1234-123412341234}" type="slidenum">
              <a:rPr lang="en-US" sz="1300" smtClean="0">
                <a:solidFill>
                  <a:schemeClr val="lt1"/>
                </a:solidFill>
                <a:latin typeface="Roboto"/>
                <a:ea typeface="Roboto"/>
                <a:cs typeface="Roboto"/>
                <a:sym typeface="Roboto"/>
              </a:rPr>
              <a:t>‹#›</a:t>
            </a:fld>
            <a:endParaRPr lang="en-US" sz="13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18951351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JP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9.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7" name="Picture 6">
            <a:extLst>
              <a:ext uri="{FF2B5EF4-FFF2-40B4-BE49-F238E27FC236}">
                <a16:creationId xmlns:a16="http://schemas.microsoft.com/office/drawing/2014/main" id="{58489468-3F2B-4B27-99F8-A78F3293AF00}"/>
              </a:ext>
            </a:extLst>
          </p:cNvPr>
          <p:cNvPicPr>
            <a:picLocks noChangeAspect="1"/>
          </p:cNvPicPr>
          <p:nvPr/>
        </p:nvPicPr>
        <p:blipFill>
          <a:blip r:embed="rId3"/>
          <a:stretch>
            <a:fillRect/>
          </a:stretch>
        </p:blipFill>
        <p:spPr>
          <a:xfrm>
            <a:off x="0" y="0"/>
            <a:ext cx="12192000" cy="6858000"/>
          </a:xfrm>
          <a:prstGeom prst="rect">
            <a:avLst/>
          </a:prstGeom>
        </p:spPr>
      </p:pic>
      <p:sp>
        <p:nvSpPr>
          <p:cNvPr id="92" name="Shape 92"/>
          <p:cNvSpPr txBox="1">
            <a:spLocks noGrp="1"/>
          </p:cNvSpPr>
          <p:nvPr>
            <p:ph type="title"/>
          </p:nvPr>
        </p:nvSpPr>
        <p:spPr>
          <a:xfrm>
            <a:off x="1001486" y="184950"/>
            <a:ext cx="9997264" cy="1299000"/>
          </a:xfrm>
          <a:prstGeom prst="rect">
            <a:avLst/>
          </a:prstGeom>
          <a:ln>
            <a:noFill/>
          </a:ln>
        </p:spPr>
        <p:txBody>
          <a:bodyPr wrap="square" lIns="121900" tIns="121900" rIns="121900" bIns="121900" anchor="ctr" anchorCtr="0">
            <a:noAutofit/>
          </a:bodyPr>
          <a:lstStyle/>
          <a:p>
            <a:pPr lvl="0" rtl="0">
              <a:spcBef>
                <a:spcPts val="0"/>
              </a:spcBef>
              <a:buNone/>
            </a:pPr>
            <a:r>
              <a:rPr lang="en-US" b="1" dirty="0">
                <a:solidFill>
                  <a:srgbClr val="FF9900"/>
                </a:solidFill>
                <a:latin typeface="Calibri" charset="0"/>
                <a:ea typeface="Calibri" charset="0"/>
                <a:cs typeface="Calibri" charset="0"/>
                <a:sym typeface="Ultra"/>
              </a:rPr>
              <a:t>Website Analytics </a:t>
            </a:r>
          </a:p>
        </p:txBody>
      </p:sp>
      <p:sp>
        <p:nvSpPr>
          <p:cNvPr id="93" name="Shape 93"/>
          <p:cNvSpPr txBox="1">
            <a:spLocks noGrp="1"/>
          </p:cNvSpPr>
          <p:nvPr>
            <p:ph idx="1"/>
          </p:nvPr>
        </p:nvSpPr>
        <p:spPr>
          <a:xfrm>
            <a:off x="556988" y="1807188"/>
            <a:ext cx="4074300" cy="765119"/>
          </a:xfrm>
          <a:prstGeom prst="rect">
            <a:avLst/>
          </a:prstGeom>
        </p:spPr>
        <p:txBody>
          <a:bodyPr wrap="square" lIns="121900" tIns="121900" rIns="121900" bIns="121900" anchor="t" anchorCtr="0">
            <a:noAutofit/>
          </a:bodyPr>
          <a:lstStyle/>
          <a:p>
            <a:pPr lvl="0" rtl="0">
              <a:spcBef>
                <a:spcPts val="0"/>
              </a:spcBef>
              <a:buNone/>
            </a:pPr>
            <a:r>
              <a:rPr lang="en-US" sz="3600" dirty="0">
                <a:latin typeface="Georgia"/>
                <a:ea typeface="Georgia"/>
                <a:cs typeface="Georgia"/>
                <a:sym typeface="Georgia"/>
              </a:rPr>
              <a:t> </a:t>
            </a:r>
            <a:r>
              <a:rPr lang="en-US" sz="3600" b="1" dirty="0">
                <a:latin typeface="Calibri" charset="0"/>
                <a:ea typeface="Calibri" charset="0"/>
                <a:cs typeface="Calibri" charset="0"/>
                <a:sym typeface="Georgia"/>
              </a:rPr>
              <a:t>Group 8</a:t>
            </a:r>
          </a:p>
          <a:p>
            <a:pPr lvl="0" rtl="0">
              <a:spcBef>
                <a:spcPts val="0"/>
              </a:spcBef>
              <a:buNone/>
            </a:pPr>
            <a:endParaRPr dirty="0"/>
          </a:p>
        </p:txBody>
      </p:sp>
      <p:sp>
        <p:nvSpPr>
          <p:cNvPr id="11" name="Oval 10">
            <a:extLst>
              <a:ext uri="{FF2B5EF4-FFF2-40B4-BE49-F238E27FC236}">
                <a16:creationId xmlns:a16="http://schemas.microsoft.com/office/drawing/2014/main" id="{4EF74115-7A2C-4C80-A522-E2BF67F06592}"/>
              </a:ext>
            </a:extLst>
          </p:cNvPr>
          <p:cNvSpPr/>
          <p:nvPr/>
        </p:nvSpPr>
        <p:spPr>
          <a:xfrm>
            <a:off x="10682177" y="110522"/>
            <a:ext cx="1509823" cy="1392865"/>
          </a:xfrm>
          <a:prstGeom prst="ellipse">
            <a:avLst/>
          </a:prstGeom>
          <a:blipFill dpi="0" rotWithShape="1">
            <a:blip r:embed="rId4">
              <a:alphaModFix amt="6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Shape 94"/>
          <p:cNvSpPr txBox="1"/>
          <p:nvPr/>
        </p:nvSpPr>
        <p:spPr>
          <a:xfrm>
            <a:off x="8006316" y="1762765"/>
            <a:ext cx="3971734" cy="4670910"/>
          </a:xfrm>
          <a:prstGeom prst="rect">
            <a:avLst/>
          </a:prstGeom>
          <a:noFill/>
          <a:ln>
            <a:noFill/>
          </a:ln>
        </p:spPr>
        <p:txBody>
          <a:bodyPr wrap="square" lIns="91425" tIns="91425" rIns="91425" bIns="91425" anchor="t" anchorCtr="0">
            <a:noAutofit/>
          </a:bodyPr>
          <a:lstStyle/>
          <a:p>
            <a:pPr marL="228600" lvl="0" indent="-120650" rtl="0">
              <a:lnSpc>
                <a:spcPct val="90000"/>
              </a:lnSpc>
              <a:spcBef>
                <a:spcPts val="1000"/>
              </a:spcBef>
              <a:buClr>
                <a:schemeClr val="dk1"/>
              </a:buClr>
              <a:buSzPct val="61111"/>
              <a:buFont typeface="Arial"/>
              <a:buNone/>
            </a:pPr>
            <a:r>
              <a:rPr lang="en-US" sz="1800" b="1" dirty="0">
                <a:solidFill>
                  <a:schemeClr val="dk1"/>
                </a:solidFill>
                <a:latin typeface="Georgia"/>
                <a:ea typeface="Georgia"/>
                <a:cs typeface="Georgia"/>
                <a:sym typeface="Georgia"/>
              </a:rPr>
              <a:t>Group</a:t>
            </a:r>
            <a:r>
              <a:rPr lang="en-US" sz="1800" dirty="0">
                <a:solidFill>
                  <a:schemeClr val="dk1"/>
                </a:solidFill>
                <a:latin typeface="Georgia"/>
                <a:ea typeface="Georgia"/>
                <a:cs typeface="Georgia"/>
                <a:sym typeface="Georgia"/>
              </a:rPr>
              <a:t> </a:t>
            </a:r>
            <a:r>
              <a:rPr lang="en-US" sz="1800" b="1" dirty="0">
                <a:solidFill>
                  <a:schemeClr val="dk1"/>
                </a:solidFill>
                <a:latin typeface="Georgia"/>
                <a:ea typeface="Georgia"/>
                <a:cs typeface="Georgia"/>
                <a:sym typeface="Georgia"/>
              </a:rPr>
              <a:t>Members</a:t>
            </a:r>
            <a:r>
              <a:rPr lang="en-US" sz="1800" dirty="0">
                <a:solidFill>
                  <a:schemeClr val="dk1"/>
                </a:solidFill>
                <a:latin typeface="Georgia"/>
                <a:ea typeface="Georgia"/>
                <a:cs typeface="Georgia"/>
                <a:sym typeface="Georgia"/>
              </a:rPr>
              <a:t>:</a:t>
            </a:r>
          </a:p>
          <a:p>
            <a:pPr marL="450850" lvl="0" indent="-342900">
              <a:lnSpc>
                <a:spcPct val="90000"/>
              </a:lnSpc>
              <a:spcBef>
                <a:spcPts val="1000"/>
              </a:spcBef>
              <a:buClr>
                <a:schemeClr val="dk1"/>
              </a:buClr>
              <a:buSzPct val="61111"/>
              <a:buAutoNum type="arabicParenR"/>
            </a:pPr>
            <a:r>
              <a:rPr lang="en-US" b="1" dirty="0">
                <a:solidFill>
                  <a:schemeClr val="bg1"/>
                </a:solidFill>
                <a:latin typeface="Georgia"/>
                <a:ea typeface="Georgia"/>
                <a:cs typeface="Georgia"/>
                <a:sym typeface="Georgia"/>
              </a:rPr>
              <a:t>Harsh Vardhan Pande</a:t>
            </a:r>
          </a:p>
          <a:p>
            <a:pPr marL="450850" lvl="0" indent="-342900">
              <a:lnSpc>
                <a:spcPct val="90000"/>
              </a:lnSpc>
              <a:spcBef>
                <a:spcPts val="1000"/>
              </a:spcBef>
              <a:buClr>
                <a:schemeClr val="dk1"/>
              </a:buClr>
              <a:buSzPct val="61111"/>
              <a:buAutoNum type="arabicParenR"/>
            </a:pPr>
            <a:r>
              <a:rPr lang="en-US" b="1" dirty="0">
                <a:solidFill>
                  <a:schemeClr val="bg1"/>
                </a:solidFill>
                <a:latin typeface="Georgia"/>
                <a:ea typeface="Georgia"/>
                <a:cs typeface="Georgia"/>
                <a:sym typeface="Georgia"/>
              </a:rPr>
              <a:t>Surabhi Prashant </a:t>
            </a:r>
            <a:r>
              <a:rPr lang="en-US" b="1" dirty="0" err="1">
                <a:solidFill>
                  <a:schemeClr val="bg1"/>
                </a:solidFill>
                <a:latin typeface="Georgia"/>
                <a:ea typeface="Georgia"/>
                <a:cs typeface="Georgia"/>
                <a:sym typeface="Georgia"/>
              </a:rPr>
              <a:t>Thakar</a:t>
            </a:r>
            <a:endParaRPr lang="en-US" b="1" dirty="0">
              <a:solidFill>
                <a:schemeClr val="bg1"/>
              </a:solidFill>
              <a:latin typeface="Georgia"/>
              <a:ea typeface="Georgia"/>
              <a:cs typeface="Georgia"/>
              <a:sym typeface="Georgia"/>
            </a:endParaRPr>
          </a:p>
          <a:p>
            <a:pPr marL="450850" lvl="0" indent="-342900">
              <a:lnSpc>
                <a:spcPct val="90000"/>
              </a:lnSpc>
              <a:spcBef>
                <a:spcPts val="1000"/>
              </a:spcBef>
              <a:buClr>
                <a:schemeClr val="dk1"/>
              </a:buClr>
              <a:buSzPct val="61111"/>
              <a:buAutoNum type="arabicParenR"/>
            </a:pPr>
            <a:r>
              <a:rPr lang="en-US" b="1" dirty="0">
                <a:solidFill>
                  <a:schemeClr val="bg1"/>
                </a:solidFill>
                <a:latin typeface="Georgia"/>
                <a:ea typeface="Georgia"/>
                <a:cs typeface="Georgia"/>
                <a:sym typeface="Georgia"/>
              </a:rPr>
              <a:t>Pranav Madhukar Sathe</a:t>
            </a:r>
          </a:p>
          <a:p>
            <a:pPr marL="228600" lvl="0" indent="-120650" rtl="0">
              <a:lnSpc>
                <a:spcPct val="90000"/>
              </a:lnSpc>
              <a:spcBef>
                <a:spcPts val="1000"/>
              </a:spcBef>
              <a:buClr>
                <a:schemeClr val="dk1"/>
              </a:buClr>
              <a:buSzPct val="61111"/>
              <a:buFont typeface="Arial"/>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484311" y="171451"/>
            <a:ext cx="10018713" cy="1154430"/>
          </a:xfrm>
          <a:prstGeom prst="rect">
            <a:avLst/>
          </a:prstGeom>
          <a:noFill/>
          <a:ln>
            <a:noFill/>
          </a:ln>
        </p:spPr>
        <p:txBody>
          <a:bodyPr wrap="square" lIns="91425" tIns="45700" rIns="91425" bIns="45700" anchor="ctr" anchorCtr="0">
            <a:noAutofit/>
          </a:bodyPr>
          <a:lstStyle/>
          <a:p>
            <a:pPr marL="0" marR="0" lvl="0" indent="-279400" rtl="0">
              <a:lnSpc>
                <a:spcPct val="90000"/>
              </a:lnSpc>
              <a:spcBef>
                <a:spcPts val="0"/>
              </a:spcBef>
              <a:buClr>
                <a:schemeClr val="dk1"/>
              </a:buClr>
              <a:buSzPct val="100000"/>
              <a:buFont typeface="Calibri"/>
              <a:buNone/>
            </a:pPr>
            <a:r>
              <a:rPr lang="en-US" b="0" i="0" u="none" strike="noStrike" cap="none" dirty="0">
                <a:solidFill>
                  <a:schemeClr val="dk1"/>
                </a:solidFill>
                <a:latin typeface="Calibri"/>
                <a:ea typeface="Calibri"/>
                <a:cs typeface="Calibri"/>
                <a:sym typeface="Calibri"/>
              </a:rPr>
              <a:t>Data Background – Class attribute</a:t>
            </a:r>
          </a:p>
        </p:txBody>
      </p:sp>
      <p:sp>
        <p:nvSpPr>
          <p:cNvPr id="163" name="Shape 163"/>
          <p:cNvSpPr txBox="1">
            <a:spLocks noGrp="1"/>
          </p:cNvSpPr>
          <p:nvPr>
            <p:ph idx="1"/>
          </p:nvPr>
        </p:nvSpPr>
        <p:spPr>
          <a:xfrm>
            <a:off x="1329070" y="2666999"/>
            <a:ext cx="10515600" cy="3124201"/>
          </a:xfrm>
          <a:prstGeom prst="rect">
            <a:avLst/>
          </a:prstGeom>
          <a:noFill/>
          <a:ln>
            <a:noFill/>
          </a:ln>
        </p:spPr>
        <p:txBody>
          <a:bodyPr wrap="square" lIns="91425" tIns="45700" rIns="91425" bIns="45700" anchor="t" anchorCtr="0">
            <a:noAutofit/>
          </a:bodyPr>
          <a:lstStyle/>
          <a:p>
            <a:pPr marL="0" marR="0" lvl="0" indent="-177800" algn="l" rtl="0">
              <a:lnSpc>
                <a:spcPct val="90000"/>
              </a:lnSpc>
              <a:spcBef>
                <a:spcPts val="0"/>
              </a:spcBef>
              <a:buClr>
                <a:schemeClr val="dk1"/>
              </a:buClr>
              <a:buSzPct val="100000"/>
              <a:buFont typeface="Arial"/>
              <a:buNone/>
            </a:pPr>
            <a:r>
              <a:rPr lang="en-US" sz="1800" dirty="0">
                <a:latin typeface="Calibri" charset="0"/>
                <a:ea typeface="Calibri" charset="0"/>
                <a:cs typeface="Calibri" charset="0"/>
              </a:rPr>
              <a:t>Main objective is to find out the attributes directly responsible for the </a:t>
            </a:r>
            <a:r>
              <a:rPr lang="en-US" sz="1800" b="1" dirty="0">
                <a:latin typeface="Calibri" charset="0"/>
                <a:ea typeface="Calibri" charset="0"/>
                <a:cs typeface="Calibri" charset="0"/>
              </a:rPr>
              <a:t>Page views</a:t>
            </a:r>
            <a:r>
              <a:rPr lang="en-US" sz="1800" dirty="0">
                <a:latin typeface="Calibri" charset="0"/>
                <a:ea typeface="Calibri" charset="0"/>
                <a:cs typeface="Calibri" charset="0"/>
              </a:rPr>
              <a:t>. </a:t>
            </a:r>
          </a:p>
          <a:p>
            <a:pPr marL="0" marR="0" lvl="0" indent="-177800" algn="l" rtl="0">
              <a:lnSpc>
                <a:spcPct val="90000"/>
              </a:lnSpc>
              <a:spcBef>
                <a:spcPts val="0"/>
              </a:spcBef>
              <a:buClr>
                <a:schemeClr val="dk1"/>
              </a:buClr>
              <a:buSzPct val="100000"/>
              <a:buFont typeface="Arial"/>
              <a:buNone/>
            </a:pPr>
            <a:endParaRPr lang="en-US" sz="1800" dirty="0">
              <a:latin typeface="Calibri" charset="0"/>
              <a:ea typeface="Calibri" charset="0"/>
              <a:cs typeface="Calibri" charset="0"/>
            </a:endParaRPr>
          </a:p>
          <a:p>
            <a:pPr marL="0" marR="0" lvl="0" indent="-177800" algn="l" rtl="0">
              <a:lnSpc>
                <a:spcPct val="90000"/>
              </a:lnSpc>
              <a:spcBef>
                <a:spcPts val="0"/>
              </a:spcBef>
              <a:buClr>
                <a:schemeClr val="dk1"/>
              </a:buClr>
              <a:buSzPct val="100000"/>
              <a:buFont typeface="Arial"/>
              <a:buNone/>
            </a:pPr>
            <a:r>
              <a:rPr lang="en-US" sz="1800" dirty="0">
                <a:latin typeface="Calibri" charset="0"/>
                <a:ea typeface="Calibri" charset="0"/>
                <a:cs typeface="Calibri" charset="0"/>
              </a:rPr>
              <a:t>Pageviews reflect the interest level of users, narrows down the chance for predicting future movements. Thus, finding the best relationships based on attributes for the companies. </a:t>
            </a:r>
          </a:p>
          <a:p>
            <a:pPr marL="0" marR="0" lvl="0" indent="-177800" algn="l" rtl="0">
              <a:lnSpc>
                <a:spcPct val="90000"/>
              </a:lnSpc>
              <a:spcBef>
                <a:spcPts val="0"/>
              </a:spcBef>
              <a:buClr>
                <a:schemeClr val="dk1"/>
              </a:buClr>
              <a:buSzPct val="100000"/>
              <a:buFont typeface="Arial"/>
              <a:buNone/>
            </a:pPr>
            <a:endParaRPr sz="1800" dirty="0">
              <a:latin typeface="Calibri" charset="0"/>
              <a:ea typeface="Calibri" charset="0"/>
              <a:cs typeface="Calibri" charset="0"/>
            </a:endParaRPr>
          </a:p>
          <a:p>
            <a:pPr marL="0" lvl="0" indent="-177800" rtl="0">
              <a:spcBef>
                <a:spcPts val="0"/>
              </a:spcBef>
              <a:buClr>
                <a:schemeClr val="dk1"/>
              </a:buClr>
              <a:buSzPct val="100000"/>
              <a:buFont typeface="Arial"/>
              <a:buNone/>
            </a:pPr>
            <a:r>
              <a:rPr lang="en-US" sz="1800" dirty="0">
                <a:latin typeface="Calibri" charset="0"/>
                <a:ea typeface="Calibri" charset="0"/>
                <a:cs typeface="Calibri" charset="0"/>
              </a:rPr>
              <a:t>Thus, our class attribute is the </a:t>
            </a:r>
            <a:r>
              <a:rPr lang="en-US" sz="1800" b="1" dirty="0">
                <a:latin typeface="Calibri" charset="0"/>
                <a:ea typeface="Calibri" charset="0"/>
                <a:cs typeface="Calibri" charset="0"/>
              </a:rPr>
              <a:t>Percentage Change of Page Views in 11-20 Days</a:t>
            </a:r>
            <a:r>
              <a:rPr lang="en-US" sz="1800" dirty="0">
                <a:latin typeface="Calibri" charset="0"/>
                <a:ea typeface="Calibri" charset="0"/>
                <a:cs typeface="Calibri" charset="0"/>
              </a:rPr>
              <a:t>. </a:t>
            </a:r>
          </a:p>
          <a:p>
            <a:pPr marL="228600" marR="0" lvl="0" indent="-228600" algn="l" rtl="0">
              <a:lnSpc>
                <a:spcPct val="90000"/>
              </a:lnSpc>
              <a:spcBef>
                <a:spcPts val="0"/>
              </a:spcBef>
              <a:buClr>
                <a:schemeClr val="dk1"/>
              </a:buClr>
              <a:buSzPct val="100000"/>
              <a:buFont typeface="Arial"/>
              <a:buNone/>
            </a:pPr>
            <a:endParaRPr dirty="0"/>
          </a:p>
          <a:p>
            <a:pPr marL="228600" marR="0" lvl="0" indent="-228600" algn="l" rtl="0">
              <a:lnSpc>
                <a:spcPct val="90000"/>
              </a:lnSpc>
              <a:spcBef>
                <a:spcPts val="0"/>
              </a:spcBef>
              <a:buClr>
                <a:schemeClr val="dk1"/>
              </a:buClr>
              <a:buSzPct val="100000"/>
              <a:buFont typeface="Arial"/>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519925" y="77177"/>
            <a:ext cx="10018713" cy="1305854"/>
          </a:xfrm>
          <a:prstGeom prst="rect">
            <a:avLst/>
          </a:prstGeom>
          <a:noFill/>
          <a:ln>
            <a:noFill/>
          </a:ln>
        </p:spPr>
        <p:txBody>
          <a:bodyPr wrap="square" lIns="91425" tIns="45700" rIns="91425" bIns="45700" anchor="ctr" anchorCtr="0">
            <a:noAutofit/>
          </a:bodyPr>
          <a:lstStyle/>
          <a:p>
            <a:pPr marL="0" marR="0" lvl="0" indent="-279400" rtl="0">
              <a:lnSpc>
                <a:spcPct val="90000"/>
              </a:lnSpc>
              <a:spcBef>
                <a:spcPts val="0"/>
              </a:spcBef>
              <a:buClr>
                <a:schemeClr val="dk1"/>
              </a:buClr>
              <a:buSzPct val="100000"/>
              <a:buFont typeface="Calibri"/>
              <a:buNone/>
            </a:pPr>
            <a:r>
              <a:rPr lang="en-US" b="0" i="0" u="none" strike="noStrike" cap="none">
                <a:solidFill>
                  <a:schemeClr val="dk1"/>
                </a:solidFill>
                <a:latin typeface="Calibri"/>
                <a:ea typeface="Calibri"/>
                <a:cs typeface="Calibri"/>
                <a:sym typeface="Calibri"/>
              </a:rPr>
              <a:t>Data Cleaning </a:t>
            </a:r>
            <a:r>
              <a:rPr lang="en-US" dirty="0">
                <a:solidFill>
                  <a:schemeClr val="dk1"/>
                </a:solidFill>
                <a:latin typeface="Calibri"/>
                <a:ea typeface="Calibri"/>
                <a:cs typeface="Calibri"/>
                <a:sym typeface="Calibri"/>
              </a:rPr>
              <a:t>P</a:t>
            </a:r>
            <a:r>
              <a:rPr lang="en-US" b="0" i="0" u="none" strike="noStrike" cap="none">
                <a:solidFill>
                  <a:schemeClr val="dk1"/>
                </a:solidFill>
                <a:latin typeface="Calibri"/>
                <a:ea typeface="Calibri"/>
                <a:cs typeface="Calibri"/>
                <a:sym typeface="Calibri"/>
              </a:rPr>
              <a:t>rocess</a:t>
            </a:r>
            <a:r>
              <a:rPr lang="en-US" b="0" i="0" u="none" strike="noStrike" cap="none" dirty="0">
                <a:solidFill>
                  <a:schemeClr val="dk1"/>
                </a:solidFill>
                <a:latin typeface="Calibri"/>
                <a:ea typeface="Calibri"/>
                <a:cs typeface="Calibri"/>
                <a:sym typeface="Calibri"/>
              </a:rPr>
              <a:t>: Tools used</a:t>
            </a:r>
          </a:p>
        </p:txBody>
      </p:sp>
      <p:sp>
        <p:nvSpPr>
          <p:cNvPr id="169" name="Shape 169"/>
          <p:cNvSpPr txBox="1">
            <a:spLocks noGrp="1"/>
          </p:cNvSpPr>
          <p:nvPr>
            <p:ph idx="1"/>
          </p:nvPr>
        </p:nvSpPr>
        <p:spPr>
          <a:xfrm>
            <a:off x="1408874" y="2431875"/>
            <a:ext cx="9944926" cy="3744900"/>
          </a:xfrm>
          <a:prstGeom prst="rect">
            <a:avLst/>
          </a:prstGeom>
          <a:noFill/>
          <a:ln>
            <a:noFill/>
          </a:ln>
        </p:spPr>
        <p:txBody>
          <a:bodyPr wrap="square" lIns="91425" tIns="45700" rIns="91425" bIns="45700" anchor="t" anchorCtr="0">
            <a:noAutofit/>
          </a:bodyPr>
          <a:lstStyle/>
          <a:p>
            <a:pPr marL="177800" marR="0" lvl="0" indent="-177800" algn="l" rtl="0">
              <a:lnSpc>
                <a:spcPct val="90000"/>
              </a:lnSpc>
              <a:spcBef>
                <a:spcPts val="0"/>
              </a:spcBef>
              <a:buClr>
                <a:schemeClr val="dk1"/>
              </a:buClr>
              <a:buSzPct val="100000"/>
              <a:buFont typeface="Arial"/>
              <a:buNone/>
            </a:pPr>
            <a:r>
              <a:rPr lang="en-US" dirty="0">
                <a:latin typeface="Calibri" charset="0"/>
                <a:ea typeface="Calibri" charset="0"/>
                <a:cs typeface="Calibri" charset="0"/>
              </a:rPr>
              <a:t>We used two tools:</a:t>
            </a:r>
          </a:p>
          <a:p>
            <a:pPr marL="457200" marR="0" lvl="0" indent="-406400" algn="l" rtl="0">
              <a:lnSpc>
                <a:spcPct val="90000"/>
              </a:lnSpc>
              <a:spcBef>
                <a:spcPts val="0"/>
              </a:spcBef>
              <a:buAutoNum type="arabicPeriod"/>
            </a:pPr>
            <a:r>
              <a:rPr lang="en-US" dirty="0">
                <a:latin typeface="Calibri" charset="0"/>
                <a:ea typeface="Calibri" charset="0"/>
                <a:cs typeface="Calibri" charset="0"/>
              </a:rPr>
              <a:t>Google Analytics</a:t>
            </a:r>
          </a:p>
          <a:p>
            <a:pPr marL="457200" marR="0" lvl="0" indent="-406400" algn="l" rtl="0">
              <a:lnSpc>
                <a:spcPct val="90000"/>
              </a:lnSpc>
              <a:spcBef>
                <a:spcPts val="0"/>
              </a:spcBef>
              <a:buAutoNum type="arabicPeriod"/>
            </a:pPr>
            <a:r>
              <a:rPr lang="en-US" dirty="0">
                <a:latin typeface="Calibri" charset="0"/>
                <a:ea typeface="Calibri" charset="0"/>
                <a:cs typeface="Calibri" charset="0"/>
              </a:rPr>
              <a:t>Google Search Console</a:t>
            </a:r>
          </a:p>
          <a:p>
            <a:pPr marL="457200" marR="0" lvl="0" indent="-406400" algn="l" rtl="0">
              <a:lnSpc>
                <a:spcPct val="90000"/>
              </a:lnSpc>
              <a:spcBef>
                <a:spcPts val="0"/>
              </a:spcBef>
              <a:buAutoNum type="arabicPeriod"/>
            </a:pPr>
            <a:r>
              <a:rPr lang="en-US" dirty="0">
                <a:latin typeface="Calibri" charset="0"/>
                <a:ea typeface="Calibri" charset="0"/>
                <a:cs typeface="Calibri" charset="0"/>
              </a:rPr>
              <a:t>Microsoft Excel</a:t>
            </a:r>
          </a:p>
          <a:p>
            <a:pPr marL="0" marR="0" lvl="0" indent="0" algn="l" rtl="0">
              <a:lnSpc>
                <a:spcPct val="90000"/>
              </a:lnSpc>
              <a:spcBef>
                <a:spcPts val="0"/>
              </a:spcBef>
              <a:buNone/>
            </a:pPr>
            <a:endParaRPr lang="en-US" dirty="0"/>
          </a:p>
          <a:p>
            <a:pPr marL="0" marR="0" lvl="0" indent="0" algn="l" rtl="0">
              <a:lnSpc>
                <a:spcPct val="90000"/>
              </a:lnSpc>
              <a:spcBef>
                <a:spcPts val="0"/>
              </a:spcBef>
              <a:buNone/>
            </a:pPr>
            <a:r>
              <a:rPr lang="en-US" dirty="0"/>
              <a:t>  </a:t>
            </a:r>
          </a:p>
          <a:p>
            <a:pPr marL="0" lvl="0" indent="0" rtl="0">
              <a:spcBef>
                <a:spcPts val="0"/>
              </a:spcBef>
              <a:buNone/>
            </a:pPr>
            <a:endParaRPr lang="en-US" dirty="0"/>
          </a:p>
          <a:p>
            <a:pPr marL="228600" marR="0" lvl="0" indent="-228600" algn="l" rtl="0">
              <a:lnSpc>
                <a:spcPct val="90000"/>
              </a:lnSpc>
              <a:spcBef>
                <a:spcPts val="0"/>
              </a:spcBef>
              <a:buClr>
                <a:schemeClr val="dk1"/>
              </a:buClr>
              <a:buSzPct val="100000"/>
              <a:buFont typeface="Arial"/>
              <a:buNone/>
            </a:pPr>
            <a:endParaRPr lang="en-US" dirty="0"/>
          </a:p>
          <a:p>
            <a:pPr marL="0" lvl="0" indent="-69850" rtl="0">
              <a:spcBef>
                <a:spcPts val="0"/>
              </a:spcBef>
              <a:buClr>
                <a:schemeClr val="dk1"/>
              </a:buClr>
              <a:buSzPct val="39285"/>
              <a:buFont typeface="Arial"/>
              <a:buNone/>
            </a:pPr>
            <a:endParaRPr lang="en-US" dirty="0"/>
          </a:p>
          <a:p>
            <a:pPr marL="228600" marR="0" lvl="0" indent="-228600" algn="l" rtl="0">
              <a:lnSpc>
                <a:spcPct val="90000"/>
              </a:lnSpc>
              <a:spcBef>
                <a:spcPts val="0"/>
              </a:spcBef>
              <a:buClr>
                <a:schemeClr val="dk1"/>
              </a:buClr>
              <a:buSzPct val="100000"/>
              <a:buFont typeface="Arial"/>
              <a:buNone/>
            </a:pPr>
            <a:endParaRPr lang="en-US" dirty="0"/>
          </a:p>
          <a:p>
            <a:pPr marL="228600" marR="0" lvl="0" indent="-228600" algn="l" rtl="0">
              <a:lnSpc>
                <a:spcPct val="90000"/>
              </a:lnSpc>
              <a:spcBef>
                <a:spcPts val="0"/>
              </a:spcBef>
              <a:buClr>
                <a:schemeClr val="dk1"/>
              </a:buClr>
              <a:buSzPct val="100000"/>
              <a:buFont typeface="Arial"/>
              <a:buNone/>
            </a:pPr>
            <a:endParaRPr lang="en-US" dirty="0"/>
          </a:p>
        </p:txBody>
      </p:sp>
      <p:pic>
        <p:nvPicPr>
          <p:cNvPr id="170" name="Shape 170" descr="ga-gsc.png"/>
          <p:cNvPicPr preferRelativeResize="0"/>
          <p:nvPr/>
        </p:nvPicPr>
        <p:blipFill>
          <a:blip r:embed="rId3">
            <a:alphaModFix/>
          </a:blip>
          <a:stretch>
            <a:fillRect/>
          </a:stretch>
        </p:blipFill>
        <p:spPr>
          <a:xfrm>
            <a:off x="5470699" y="3684725"/>
            <a:ext cx="5679051" cy="2839526"/>
          </a:xfrm>
          <a:prstGeom prst="rect">
            <a:avLst/>
          </a:prstGeom>
          <a:ln>
            <a:noFill/>
          </a:ln>
          <a:effectLst>
            <a:outerShdw blurRad="292100" dist="139700" dir="2700000" algn="tl" rotWithShape="0">
              <a:srgbClr val="333333">
                <a:alpha val="65000"/>
              </a:srgbClr>
            </a:outerShdw>
          </a:effectLst>
        </p:spPr>
      </p:pic>
      <p:pic>
        <p:nvPicPr>
          <p:cNvPr id="171" name="Shape 171" descr="Google-AnalyticsGraphic.png"/>
          <p:cNvPicPr preferRelativeResize="0"/>
          <p:nvPr/>
        </p:nvPicPr>
        <p:blipFill>
          <a:blip r:embed="rId4">
            <a:alphaModFix/>
          </a:blip>
          <a:stretch>
            <a:fillRect/>
          </a:stretch>
        </p:blipFill>
        <p:spPr>
          <a:xfrm>
            <a:off x="6381337" y="953475"/>
            <a:ext cx="3958750" cy="2839525"/>
          </a:xfrm>
          <a:prstGeom prst="rect">
            <a:avLst/>
          </a:prstGeom>
          <a:ln>
            <a:noFill/>
          </a:ln>
          <a:effectLst>
            <a:outerShdw blurRad="292100" dist="139700" dir="2700000" algn="tl" rotWithShape="0">
              <a:srgbClr val="333333">
                <a:alpha val="65000"/>
              </a:srgbClr>
            </a:outerShdw>
          </a:effectLst>
        </p:spPr>
      </p:pic>
      <p:pic>
        <p:nvPicPr>
          <p:cNvPr id="172" name="Shape 172" descr="microsoft-excel.png"/>
          <p:cNvPicPr preferRelativeResize="0"/>
          <p:nvPr/>
        </p:nvPicPr>
        <p:blipFill>
          <a:blip r:embed="rId5">
            <a:alphaModFix/>
          </a:blip>
          <a:stretch>
            <a:fillRect/>
          </a:stretch>
        </p:blipFill>
        <p:spPr>
          <a:xfrm>
            <a:off x="8112000" y="4411925"/>
            <a:ext cx="3037750" cy="171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6"/>
        <p:cNvGrpSpPr/>
        <p:nvPr/>
      </p:nvGrpSpPr>
      <p:grpSpPr>
        <a:xfrm>
          <a:off x="0" y="0"/>
          <a:ext cx="0" cy="0"/>
          <a:chOff x="0" y="0"/>
          <a:chExt cx="0" cy="0"/>
        </a:xfrm>
      </p:grpSpPr>
      <p:sp>
        <p:nvSpPr>
          <p:cNvPr id="121" name="Rectangle 120">
            <a:extLst>
              <a:ext uri="{FF2B5EF4-FFF2-40B4-BE49-F238E27FC236}">
                <a16:creationId xmlns:a16="http://schemas.microsoft.com/office/drawing/2014/main" id="{63336871-0118-4F6E-8DBD-20AEFC62A9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useBgFill="1">
        <p:nvSpPr>
          <p:cNvPr id="123" name="Freeform: Shape 122">
            <a:extLst>
              <a:ext uri="{FF2B5EF4-FFF2-40B4-BE49-F238E27FC236}">
                <a16:creationId xmlns:a16="http://schemas.microsoft.com/office/drawing/2014/main" id="{F03CC8D0-33AF-417F-8454-1FDB6C22DD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5" name="Group 124">
            <a:extLst>
              <a:ext uri="{FF2B5EF4-FFF2-40B4-BE49-F238E27FC236}">
                <a16:creationId xmlns:a16="http://schemas.microsoft.com/office/drawing/2014/main" id="{B5A08A69-9EE1-4A9E-96B6-D769D87C2F9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26" name="Freeform 6">
              <a:extLst>
                <a:ext uri="{FF2B5EF4-FFF2-40B4-BE49-F238E27FC236}">
                  <a16:creationId xmlns:a16="http://schemas.microsoft.com/office/drawing/2014/main" id="{4E4F433A-15D2-423F-8739-13AEA4E47C3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7" name="Freeform 7">
              <a:extLst>
                <a:ext uri="{FF2B5EF4-FFF2-40B4-BE49-F238E27FC236}">
                  <a16:creationId xmlns:a16="http://schemas.microsoft.com/office/drawing/2014/main" id="{4021F900-DEF3-4537-92E5-C37ECB7AE9DF}"/>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7" name="Freeform 8">
              <a:extLst>
                <a:ext uri="{FF2B5EF4-FFF2-40B4-BE49-F238E27FC236}">
                  <a16:creationId xmlns:a16="http://schemas.microsoft.com/office/drawing/2014/main" id="{653620E7-B03C-48E2-8561-FCA918F8D0DF}"/>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8" name="Freeform 9">
              <a:extLst>
                <a:ext uri="{FF2B5EF4-FFF2-40B4-BE49-F238E27FC236}">
                  <a16:creationId xmlns:a16="http://schemas.microsoft.com/office/drawing/2014/main" id="{108701B4-8FEE-43D1-9954-9C064D75C4A5}"/>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9" name="Freeform 10">
              <a:extLst>
                <a:ext uri="{FF2B5EF4-FFF2-40B4-BE49-F238E27FC236}">
                  <a16:creationId xmlns:a16="http://schemas.microsoft.com/office/drawing/2014/main" id="{99E0FE54-1668-4AD5-9242-892A6323B9DC}"/>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0" name="Freeform 11">
              <a:extLst>
                <a:ext uri="{FF2B5EF4-FFF2-40B4-BE49-F238E27FC236}">
                  <a16:creationId xmlns:a16="http://schemas.microsoft.com/office/drawing/2014/main" id="{75498FE5-B57D-4FD9-81E0-4E1CB65C0E1A}"/>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77" name="Shape 177"/>
          <p:cNvSpPr txBox="1">
            <a:spLocks noGrp="1"/>
          </p:cNvSpPr>
          <p:nvPr>
            <p:ph type="title"/>
          </p:nvPr>
        </p:nvSpPr>
        <p:spPr>
          <a:xfrm>
            <a:off x="9171392" y="1074392"/>
            <a:ext cx="2443433" cy="4377961"/>
          </a:xfrm>
          <a:prstGeom prst="rect">
            <a:avLst/>
          </a:prstGeom>
        </p:spPr>
        <p:txBody>
          <a:bodyPr lIns="91425" tIns="45700" rIns="91425" bIns="45700" anchorCtr="0">
            <a:normAutofit/>
          </a:bodyPr>
          <a:lstStyle/>
          <a:p>
            <a:pPr marL="0" marR="0" lvl="0" indent="-279400" rtl="0">
              <a:lnSpc>
                <a:spcPct val="90000"/>
              </a:lnSpc>
              <a:spcBef>
                <a:spcPts val="0"/>
              </a:spcBef>
              <a:buClr>
                <a:schemeClr val="dk1"/>
              </a:buClr>
              <a:buSzPct val="100000"/>
              <a:buFont typeface="Calibri"/>
              <a:buNone/>
            </a:pPr>
            <a:r>
              <a:rPr lang="en-US" b="0" i="0" u="none" strike="noStrike" cap="none" dirty="0">
                <a:solidFill>
                  <a:srgbClr val="000000"/>
                </a:solidFill>
                <a:latin typeface="Calibri" charset="0"/>
                <a:ea typeface="Calibri" charset="0"/>
                <a:cs typeface="Calibri" charset="0"/>
                <a:sym typeface="Calibri"/>
              </a:rPr>
              <a:t>Data Cleaning </a:t>
            </a:r>
            <a:r>
              <a:rPr lang="en-US" dirty="0">
                <a:solidFill>
                  <a:srgbClr val="000000"/>
                </a:solidFill>
                <a:latin typeface="Calibri" charset="0"/>
                <a:ea typeface="Calibri" charset="0"/>
                <a:cs typeface="Calibri" charset="0"/>
                <a:sym typeface="Calibri"/>
              </a:rPr>
              <a:t>P</a:t>
            </a:r>
            <a:r>
              <a:rPr lang="en-US" b="0" i="0" u="none" strike="noStrike" cap="none" dirty="0">
                <a:solidFill>
                  <a:srgbClr val="000000"/>
                </a:solidFill>
                <a:latin typeface="Calibri" charset="0"/>
                <a:ea typeface="Calibri" charset="0"/>
                <a:cs typeface="Calibri" charset="0"/>
                <a:sym typeface="Calibri"/>
              </a:rPr>
              <a:t>rocess</a:t>
            </a:r>
          </a:p>
        </p:txBody>
      </p:sp>
      <p:graphicFrame>
        <p:nvGraphicFramePr>
          <p:cNvPr id="180" name="Shape 178"/>
          <p:cNvGraphicFramePr>
            <a:graphicFrameLocks noGrp="1"/>
          </p:cNvGraphicFramePr>
          <p:nvPr>
            <p:ph idx="1"/>
            <p:extLst>
              <p:ext uri="{D42A27DB-BD31-4B8C-83A1-F6EECF244321}">
                <p14:modId xmlns:p14="http://schemas.microsoft.com/office/powerpoint/2010/main" val="1206460044"/>
              </p:ext>
            </p:extLst>
          </p:nvPr>
        </p:nvGraphicFramePr>
        <p:xfrm>
          <a:off x="675634" y="1366482"/>
          <a:ext cx="6749521" cy="5239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65A9B867-EE0E-4096-9518-C5D45B116ECF}"/>
              </a:ext>
            </a:extLst>
          </p:cNvPr>
          <p:cNvSpPr txBox="1"/>
          <p:nvPr/>
        </p:nvSpPr>
        <p:spPr>
          <a:xfrm>
            <a:off x="754912" y="480835"/>
            <a:ext cx="7076630" cy="461665"/>
          </a:xfrm>
          <a:prstGeom prst="rect">
            <a:avLst/>
          </a:prstGeom>
          <a:noFill/>
        </p:spPr>
        <p:txBody>
          <a:bodyPr wrap="square" rtlCol="0">
            <a:spAutoFit/>
          </a:bodyPr>
          <a:lstStyle/>
          <a:p>
            <a:pPr algn="ctr"/>
            <a:r>
              <a:rPr lang="en-US" sz="2400" dirty="0">
                <a:solidFill>
                  <a:srgbClr val="000000"/>
                </a:solidFill>
                <a:latin typeface="Calibri" charset="0"/>
                <a:ea typeface="Calibri" charset="0"/>
                <a:cs typeface="Calibri" charset="0"/>
                <a:sym typeface="Calibri"/>
              </a:rPr>
              <a:t>Irrelevant attributes, Missing values, derived attributes</a:t>
            </a:r>
            <a:endParaRPr lang="en-US" sz="2400" dirty="0">
              <a:latin typeface="Calibri" charset="0"/>
              <a:ea typeface="Calibri" charset="0"/>
              <a:cs typeface="Calibri"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838175" y="362774"/>
            <a:ext cx="10515600" cy="777600"/>
          </a:xfrm>
          <a:prstGeom prst="rect">
            <a:avLst/>
          </a:prstGeom>
        </p:spPr>
        <p:txBody>
          <a:bodyPr wrap="square" lIns="121900" tIns="121900" rIns="121900" bIns="121900" anchor="ctr" anchorCtr="0">
            <a:noAutofit/>
          </a:bodyPr>
          <a:lstStyle/>
          <a:p>
            <a:pPr lvl="0">
              <a:spcBef>
                <a:spcPts val="0"/>
              </a:spcBef>
              <a:buNone/>
            </a:pPr>
            <a:r>
              <a:rPr lang="en-US" dirty="0">
                <a:latin typeface="Calibri" charset="0"/>
                <a:ea typeface="Calibri" charset="0"/>
                <a:cs typeface="Calibri" charset="0"/>
              </a:rPr>
              <a:t>		Discretization</a:t>
            </a:r>
          </a:p>
        </p:txBody>
      </p:sp>
      <p:sp>
        <p:nvSpPr>
          <p:cNvPr id="184" name="Shape 184"/>
          <p:cNvSpPr txBox="1">
            <a:spLocks noGrp="1"/>
          </p:cNvSpPr>
          <p:nvPr>
            <p:ph idx="1"/>
          </p:nvPr>
        </p:nvSpPr>
        <p:spPr>
          <a:xfrm>
            <a:off x="452975" y="1444625"/>
            <a:ext cx="10900800" cy="4351200"/>
          </a:xfrm>
          <a:prstGeom prst="rect">
            <a:avLst/>
          </a:prstGeom>
        </p:spPr>
        <p:txBody>
          <a:bodyPr wrap="square" lIns="121900" tIns="121900" rIns="121900" bIns="121900" anchor="t" anchorCtr="0">
            <a:noAutofit/>
          </a:bodyPr>
          <a:lstStyle/>
          <a:p>
            <a:pPr lvl="0" rtl="0">
              <a:spcBef>
                <a:spcPts val="0"/>
              </a:spcBef>
              <a:buClr>
                <a:schemeClr val="dk1"/>
              </a:buClr>
              <a:buSzPct val="100000"/>
              <a:buFont typeface="Arial"/>
              <a:buNone/>
            </a:pPr>
            <a:endParaRPr dirty="0"/>
          </a:p>
          <a:p>
            <a:pPr lvl="0" rtl="0">
              <a:spcBef>
                <a:spcPts val="0"/>
              </a:spcBef>
              <a:buClr>
                <a:schemeClr val="dk1"/>
              </a:buClr>
              <a:buSzPct val="100000"/>
              <a:buFont typeface="Arial"/>
              <a:buNone/>
            </a:pPr>
            <a:endParaRPr dirty="0"/>
          </a:p>
          <a:p>
            <a:pPr lvl="0" rtl="0">
              <a:spcBef>
                <a:spcPts val="0"/>
              </a:spcBef>
              <a:buClr>
                <a:schemeClr val="dk1"/>
              </a:buClr>
              <a:buSzPct val="100000"/>
              <a:buFont typeface="Arial"/>
              <a:buNone/>
            </a:pPr>
            <a:endParaRPr dirty="0"/>
          </a:p>
          <a:p>
            <a:pPr lvl="0" rtl="0">
              <a:spcBef>
                <a:spcPts val="0"/>
              </a:spcBef>
              <a:buClr>
                <a:schemeClr val="dk1"/>
              </a:buClr>
              <a:buSzPct val="100000"/>
              <a:buFont typeface="Arial"/>
              <a:buNone/>
            </a:pPr>
            <a:endParaRPr dirty="0"/>
          </a:p>
          <a:p>
            <a:pPr lvl="0" rtl="0">
              <a:spcBef>
                <a:spcPts val="0"/>
              </a:spcBef>
              <a:buClr>
                <a:schemeClr val="dk1"/>
              </a:buClr>
              <a:buSzPct val="100000"/>
              <a:buFont typeface="Arial"/>
              <a:buNone/>
            </a:pPr>
            <a:endParaRPr dirty="0"/>
          </a:p>
          <a:p>
            <a:pPr lvl="0" rtl="0">
              <a:spcBef>
                <a:spcPts val="0"/>
              </a:spcBef>
              <a:buClr>
                <a:schemeClr val="dk1"/>
              </a:buClr>
              <a:buSzPct val="100000"/>
              <a:buFont typeface="Arial"/>
              <a:buNone/>
            </a:pPr>
            <a:endParaRPr dirty="0"/>
          </a:p>
          <a:p>
            <a:pPr lvl="0" rtl="0">
              <a:spcBef>
                <a:spcPts val="0"/>
              </a:spcBef>
              <a:buClr>
                <a:schemeClr val="dk1"/>
              </a:buClr>
              <a:buSzPct val="100000"/>
              <a:buFont typeface="Arial"/>
              <a:buNone/>
            </a:pPr>
            <a:endParaRPr dirty="0"/>
          </a:p>
          <a:p>
            <a:pPr lvl="0" rtl="0">
              <a:spcBef>
                <a:spcPts val="0"/>
              </a:spcBef>
              <a:buClr>
                <a:schemeClr val="dk1"/>
              </a:buClr>
              <a:buSzPct val="100000"/>
              <a:buFont typeface="Arial"/>
              <a:buNone/>
            </a:pPr>
            <a:endParaRPr dirty="0"/>
          </a:p>
          <a:p>
            <a:pPr lvl="0" rtl="0">
              <a:spcBef>
                <a:spcPts val="0"/>
              </a:spcBef>
              <a:buClr>
                <a:schemeClr val="dk1"/>
              </a:buClr>
              <a:buSzPct val="100000"/>
              <a:buFont typeface="Arial"/>
              <a:buNone/>
            </a:pPr>
            <a:endParaRPr dirty="0"/>
          </a:p>
          <a:p>
            <a:pPr marL="457200" lvl="0" indent="279400" rtl="0">
              <a:spcBef>
                <a:spcPts val="0"/>
              </a:spcBef>
              <a:buClr>
                <a:schemeClr val="dk1"/>
              </a:buClr>
              <a:buSzPct val="100000"/>
              <a:buFont typeface="Arial"/>
              <a:buNone/>
            </a:pPr>
            <a:r>
              <a:rPr lang="en-US" dirty="0"/>
              <a:t>    </a:t>
            </a:r>
            <a:r>
              <a:rPr lang="en-US" dirty="0">
                <a:latin typeface="Calibri" charset="0"/>
                <a:ea typeface="Calibri" charset="0"/>
                <a:cs typeface="Calibri" charset="0"/>
              </a:rPr>
              <a:t>Before Discretization                                                           After Discretization</a:t>
            </a:r>
          </a:p>
        </p:txBody>
      </p:sp>
      <p:pic>
        <p:nvPicPr>
          <p:cNvPr id="185" name="Shape 185" descr="BeforeDiscretization.png"/>
          <p:cNvPicPr preferRelativeResize="0"/>
          <p:nvPr/>
        </p:nvPicPr>
        <p:blipFill rotWithShape="1">
          <a:blip r:embed="rId3">
            <a:alphaModFix/>
          </a:blip>
          <a:srcRect t="1768" r="1068"/>
          <a:stretch/>
        </p:blipFill>
        <p:spPr>
          <a:xfrm>
            <a:off x="838175" y="1444624"/>
            <a:ext cx="5144743" cy="3968749"/>
          </a:xfrm>
          <a:prstGeom prst="rect">
            <a:avLst/>
          </a:prstGeom>
          <a:ln>
            <a:noFill/>
          </a:ln>
          <a:effectLst>
            <a:outerShdw blurRad="292100" dist="139700" dir="2700000" algn="tl" rotWithShape="0">
              <a:srgbClr val="333333">
                <a:alpha val="65000"/>
              </a:srgbClr>
            </a:outerShdw>
          </a:effectLst>
        </p:spPr>
      </p:pic>
      <p:pic>
        <p:nvPicPr>
          <p:cNvPr id="186" name="Shape 186" descr="Untitled.png"/>
          <p:cNvPicPr preferRelativeResize="0"/>
          <p:nvPr/>
        </p:nvPicPr>
        <p:blipFill>
          <a:blip r:embed="rId4">
            <a:alphaModFix/>
          </a:blip>
          <a:stretch>
            <a:fillRect/>
          </a:stretch>
        </p:blipFill>
        <p:spPr>
          <a:xfrm>
            <a:off x="6209083" y="1444625"/>
            <a:ext cx="5773809" cy="39687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616149" y="228601"/>
            <a:ext cx="9865610" cy="1074419"/>
          </a:xfrm>
          <a:prstGeom prst="rect">
            <a:avLst/>
          </a:prstGeom>
          <a:noFill/>
          <a:ln>
            <a:noFill/>
          </a:ln>
        </p:spPr>
        <p:txBody>
          <a:bodyPr wrap="square" lIns="91425" tIns="45700" rIns="91425" bIns="45700" anchor="ctr" anchorCtr="0">
            <a:noAutofit/>
          </a:bodyPr>
          <a:lstStyle/>
          <a:p>
            <a:pPr marL="0" marR="0" lvl="0" indent="-279400" rtl="0">
              <a:lnSpc>
                <a:spcPct val="90000"/>
              </a:lnSpc>
              <a:spcBef>
                <a:spcPts val="0"/>
              </a:spcBef>
              <a:buClr>
                <a:schemeClr val="dk1"/>
              </a:buClr>
              <a:buSzPct val="100000"/>
              <a:buFont typeface="Calibri"/>
              <a:buNone/>
            </a:pPr>
            <a:r>
              <a:rPr lang="en-US" sz="4400" b="0" i="0" u="none" strike="noStrike" cap="none" dirty="0">
                <a:solidFill>
                  <a:schemeClr val="dk1"/>
                </a:solidFill>
                <a:latin typeface="Calibri"/>
                <a:ea typeface="Calibri"/>
                <a:cs typeface="Calibri"/>
                <a:sym typeface="Calibri"/>
              </a:rPr>
              <a:t>SMOTE Technique</a:t>
            </a:r>
          </a:p>
        </p:txBody>
      </p:sp>
      <p:pic>
        <p:nvPicPr>
          <p:cNvPr id="192" name="Shape 192" descr="11-20change.png"/>
          <p:cNvPicPr preferRelativeResize="0"/>
          <p:nvPr/>
        </p:nvPicPr>
        <p:blipFill>
          <a:blip r:embed="rId3">
            <a:alphaModFix/>
          </a:blip>
          <a:stretch>
            <a:fillRect/>
          </a:stretch>
        </p:blipFill>
        <p:spPr>
          <a:xfrm>
            <a:off x="517600" y="1959312"/>
            <a:ext cx="5578400" cy="3317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3" name="Shape 193" descr="11-20change after smote.png"/>
          <p:cNvPicPr preferRelativeResize="0"/>
          <p:nvPr/>
        </p:nvPicPr>
        <p:blipFill>
          <a:blip r:embed="rId4">
            <a:alphaModFix/>
          </a:blip>
          <a:stretch>
            <a:fillRect/>
          </a:stretch>
        </p:blipFill>
        <p:spPr>
          <a:xfrm>
            <a:off x="6369051" y="1959312"/>
            <a:ext cx="5578400" cy="3317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828800" y="206651"/>
            <a:ext cx="9525000" cy="924919"/>
          </a:xfrm>
          <a:prstGeom prst="rect">
            <a:avLst/>
          </a:prstGeom>
          <a:noFill/>
          <a:ln>
            <a:noFill/>
          </a:ln>
        </p:spPr>
        <p:txBody>
          <a:bodyPr wrap="square" lIns="91425" tIns="45700" rIns="91425" bIns="45700" anchor="ctr" anchorCtr="0">
            <a:noAutofit/>
          </a:bodyPr>
          <a:lstStyle/>
          <a:p>
            <a:pPr marL="0" marR="0" lvl="0" indent="-279400" rtl="0">
              <a:lnSpc>
                <a:spcPct val="90000"/>
              </a:lnSpc>
              <a:spcBef>
                <a:spcPts val="0"/>
              </a:spcBef>
              <a:buClr>
                <a:schemeClr val="dk1"/>
              </a:buClr>
              <a:buSzPct val="100000"/>
              <a:buFont typeface="Calibri"/>
              <a:buNone/>
            </a:pPr>
            <a:r>
              <a:rPr lang="en-US" b="0" i="0" u="none" strike="noStrike" cap="none">
                <a:solidFill>
                  <a:schemeClr val="dk1"/>
                </a:solidFill>
                <a:latin typeface="Calibri"/>
                <a:ea typeface="Calibri"/>
                <a:cs typeface="Calibri"/>
                <a:sym typeface="Calibri"/>
              </a:rPr>
              <a:t>False Predictors</a:t>
            </a:r>
            <a:endParaRPr lang="en-US" b="0" i="0" u="none" strike="noStrike" cap="none" dirty="0">
              <a:solidFill>
                <a:schemeClr val="dk1"/>
              </a:solidFill>
              <a:latin typeface="Calibri"/>
              <a:ea typeface="Calibri"/>
              <a:cs typeface="Calibri"/>
              <a:sym typeface="Calibri"/>
            </a:endParaRPr>
          </a:p>
        </p:txBody>
      </p:sp>
      <p:sp>
        <p:nvSpPr>
          <p:cNvPr id="199" name="Shape 199"/>
          <p:cNvSpPr txBox="1">
            <a:spLocks noGrp="1"/>
          </p:cNvSpPr>
          <p:nvPr>
            <p:ph idx="1"/>
          </p:nvPr>
        </p:nvSpPr>
        <p:spPr>
          <a:xfrm>
            <a:off x="1520456" y="1382232"/>
            <a:ext cx="9649644" cy="5161617"/>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r>
              <a:rPr lang="en-US" dirty="0">
                <a:latin typeface="Calibri" charset="0"/>
                <a:ea typeface="Calibri" charset="0"/>
                <a:cs typeface="Calibri" charset="0"/>
              </a:rPr>
              <a:t>We have used two methods to determine false predictors in our data set:</a:t>
            </a:r>
          </a:p>
          <a:p>
            <a:pPr marL="50800" marR="0" lvl="0" indent="0" algn="l" rtl="0">
              <a:lnSpc>
                <a:spcPct val="90000"/>
              </a:lnSpc>
              <a:spcBef>
                <a:spcPts val="0"/>
              </a:spcBef>
              <a:buNone/>
            </a:pPr>
            <a:endParaRPr lang="en-US" dirty="0">
              <a:latin typeface="Calibri" charset="0"/>
              <a:ea typeface="Calibri" charset="0"/>
              <a:cs typeface="Calibri" charset="0"/>
            </a:endParaRPr>
          </a:p>
          <a:p>
            <a:pPr marL="50800" marR="0" lvl="0" indent="0" algn="l" rtl="0">
              <a:lnSpc>
                <a:spcPct val="90000"/>
              </a:lnSpc>
              <a:spcBef>
                <a:spcPts val="0"/>
              </a:spcBef>
              <a:buNone/>
            </a:pPr>
            <a:r>
              <a:rPr lang="en-US" dirty="0">
                <a:latin typeface="Calibri" charset="0"/>
                <a:ea typeface="Calibri" charset="0"/>
                <a:cs typeface="Calibri" charset="0"/>
              </a:rPr>
              <a:t>1) Domain analysis: Our domain analysis brought out two false predictors in our cleaned data set:</a:t>
            </a:r>
          </a:p>
          <a:p>
            <a:pPr marL="457200" marR="0" lvl="0" indent="0" algn="l" rtl="0">
              <a:lnSpc>
                <a:spcPct val="90000"/>
              </a:lnSpc>
              <a:spcBef>
                <a:spcPts val="0"/>
              </a:spcBef>
              <a:buNone/>
            </a:pPr>
            <a:r>
              <a:rPr lang="en-US" dirty="0">
                <a:latin typeface="Calibri" charset="0"/>
                <a:ea typeface="Calibri" charset="0"/>
                <a:cs typeface="Calibri" charset="0"/>
              </a:rPr>
              <a:t> </a:t>
            </a:r>
            <a:r>
              <a:rPr lang="en-US" b="1" dirty="0">
                <a:latin typeface="Calibri" charset="0"/>
                <a:ea typeface="Calibri" charset="0"/>
                <a:cs typeface="Calibri" charset="0"/>
              </a:rPr>
              <a:t>1st Day</a:t>
            </a:r>
          </a:p>
          <a:p>
            <a:pPr marL="228600" marR="0" lvl="0" indent="-228600" algn="l" rtl="0">
              <a:lnSpc>
                <a:spcPct val="90000"/>
              </a:lnSpc>
              <a:spcBef>
                <a:spcPts val="0"/>
              </a:spcBef>
              <a:buClr>
                <a:schemeClr val="dk1"/>
              </a:buClr>
              <a:buSzPct val="100000"/>
              <a:buFont typeface="Arial"/>
              <a:buNone/>
            </a:pPr>
            <a:r>
              <a:rPr lang="en-US" b="1" dirty="0">
                <a:latin typeface="Calibri" charset="0"/>
                <a:ea typeface="Calibri" charset="0"/>
                <a:cs typeface="Calibri" charset="0"/>
              </a:rPr>
              <a:t>        10th Day</a:t>
            </a:r>
          </a:p>
          <a:p>
            <a:pPr marL="228600" marR="0" lvl="0" indent="-228600" algn="l" rtl="0">
              <a:lnSpc>
                <a:spcPct val="90000"/>
              </a:lnSpc>
              <a:spcBef>
                <a:spcPts val="0"/>
              </a:spcBef>
              <a:buClr>
                <a:schemeClr val="dk1"/>
              </a:buClr>
              <a:buSzPct val="100000"/>
              <a:buFont typeface="Arial"/>
              <a:buNone/>
            </a:pPr>
            <a:endParaRPr lang="en-US" b="1" dirty="0">
              <a:latin typeface="Calibri" charset="0"/>
              <a:ea typeface="Calibri" charset="0"/>
              <a:cs typeface="Calibri" charset="0"/>
            </a:endParaRPr>
          </a:p>
          <a:p>
            <a:pPr marL="0" marR="0" lvl="0" indent="-177800" algn="l" rtl="0">
              <a:lnSpc>
                <a:spcPct val="90000"/>
              </a:lnSpc>
              <a:spcBef>
                <a:spcPts val="0"/>
              </a:spcBef>
              <a:buClr>
                <a:schemeClr val="dk1"/>
              </a:buClr>
              <a:buSzPct val="100000"/>
              <a:buFont typeface="Arial"/>
              <a:buNone/>
            </a:pPr>
            <a:r>
              <a:rPr lang="en-US" dirty="0">
                <a:latin typeface="Calibri" charset="0"/>
                <a:ea typeface="Calibri" charset="0"/>
                <a:cs typeface="Calibri" charset="0"/>
              </a:rPr>
              <a:t>2) Attribute accuracy </a:t>
            </a:r>
          </a:p>
          <a:p>
            <a:pPr marL="0" marR="0" lvl="0" indent="-177800" algn="l" rtl="0">
              <a:lnSpc>
                <a:spcPct val="90000"/>
              </a:lnSpc>
              <a:spcBef>
                <a:spcPts val="0"/>
              </a:spcBef>
              <a:buClr>
                <a:schemeClr val="dk1"/>
              </a:buClr>
              <a:buSzPct val="100000"/>
              <a:buFont typeface="Arial"/>
              <a:buNone/>
            </a:pPr>
            <a:r>
              <a:rPr lang="en-US" dirty="0">
                <a:latin typeface="Calibri" charset="0"/>
                <a:ea typeface="Calibri" charset="0"/>
                <a:cs typeface="Calibri" charset="0"/>
              </a:rPr>
              <a:t>     using </a:t>
            </a:r>
            <a:r>
              <a:rPr lang="en-US" b="1" dirty="0" err="1">
                <a:latin typeface="Calibri" charset="0"/>
                <a:ea typeface="Calibri" charset="0"/>
                <a:cs typeface="Calibri" charset="0"/>
              </a:rPr>
              <a:t>OneR</a:t>
            </a:r>
            <a:r>
              <a:rPr lang="en-US" dirty="0">
                <a:latin typeface="Calibri" charset="0"/>
                <a:ea typeface="Calibri" charset="0"/>
                <a:cs typeface="Calibri" charset="0"/>
              </a:rPr>
              <a:t>:</a:t>
            </a:r>
          </a:p>
          <a:p>
            <a:pPr marL="228600" marR="0" lvl="0" indent="-228600" algn="l" rtl="0">
              <a:lnSpc>
                <a:spcPct val="90000"/>
              </a:lnSpc>
              <a:spcBef>
                <a:spcPts val="0"/>
              </a:spcBef>
              <a:buClr>
                <a:schemeClr val="dk1"/>
              </a:buClr>
              <a:buSzPct val="100000"/>
              <a:buFont typeface="Arial"/>
              <a:buNone/>
            </a:pPr>
            <a:endParaRPr dirty="0"/>
          </a:p>
        </p:txBody>
      </p:sp>
      <p:graphicFrame>
        <p:nvGraphicFramePr>
          <p:cNvPr id="200" name="Shape 200"/>
          <p:cNvGraphicFramePr/>
          <p:nvPr>
            <p:extLst>
              <p:ext uri="{D42A27DB-BD31-4B8C-83A1-F6EECF244321}">
                <p14:modId xmlns:p14="http://schemas.microsoft.com/office/powerpoint/2010/main" val="392988700"/>
              </p:ext>
            </p:extLst>
          </p:nvPr>
        </p:nvGraphicFramePr>
        <p:xfrm>
          <a:off x="4796008" y="4290106"/>
          <a:ext cx="6242350" cy="1492700"/>
        </p:xfrm>
        <a:graphic>
          <a:graphicData uri="http://schemas.openxmlformats.org/drawingml/2006/table">
            <a:tbl>
              <a:tblPr>
                <a:noFill/>
                <a:tableStyleId>{16D7DC77-8F79-4ECC-8697-F05F8724FB1A}</a:tableStyleId>
              </a:tblPr>
              <a:tblGrid>
                <a:gridCol w="3121175">
                  <a:extLst>
                    <a:ext uri="{9D8B030D-6E8A-4147-A177-3AD203B41FA5}">
                      <a16:colId xmlns:a16="http://schemas.microsoft.com/office/drawing/2014/main" val="20000"/>
                    </a:ext>
                  </a:extLst>
                </a:gridCol>
                <a:gridCol w="3121175">
                  <a:extLst>
                    <a:ext uri="{9D8B030D-6E8A-4147-A177-3AD203B41FA5}">
                      <a16:colId xmlns:a16="http://schemas.microsoft.com/office/drawing/2014/main" val="20001"/>
                    </a:ext>
                  </a:extLst>
                </a:gridCol>
              </a:tblGrid>
              <a:tr h="492400">
                <a:tc>
                  <a:txBody>
                    <a:bodyPr/>
                    <a:lstStyle/>
                    <a:p>
                      <a:pPr lvl="0">
                        <a:spcBef>
                          <a:spcPts val="0"/>
                        </a:spcBef>
                        <a:buNone/>
                      </a:pPr>
                      <a:r>
                        <a:rPr lang="en-US" sz="1800" dirty="0">
                          <a:latin typeface="Calibri" charset="0"/>
                          <a:ea typeface="Calibri" charset="0"/>
                          <a:cs typeface="Calibri" charset="0"/>
                          <a:sym typeface="Georgia"/>
                        </a:rPr>
                        <a:t>Attribute</a:t>
                      </a:r>
                    </a:p>
                  </a:txBody>
                  <a:tcPr marL="91425" marR="91425" marT="91425" marB="91425"/>
                </a:tc>
                <a:tc>
                  <a:txBody>
                    <a:bodyPr/>
                    <a:lstStyle/>
                    <a:p>
                      <a:pPr lvl="0">
                        <a:spcBef>
                          <a:spcPts val="0"/>
                        </a:spcBef>
                        <a:buNone/>
                      </a:pPr>
                      <a:r>
                        <a:rPr lang="en-US" sz="1800">
                          <a:latin typeface="Calibri" charset="0"/>
                          <a:ea typeface="Calibri" charset="0"/>
                          <a:cs typeface="Calibri" charset="0"/>
                          <a:sym typeface="Georgia"/>
                        </a:rPr>
                        <a:t>Accuracy</a:t>
                      </a:r>
                    </a:p>
                  </a:txBody>
                  <a:tcPr marL="91425" marR="91425" marT="91425" marB="91425"/>
                </a:tc>
                <a:extLst>
                  <a:ext uri="{0D108BD9-81ED-4DB2-BD59-A6C34878D82A}">
                    <a16:rowId xmlns:a16="http://schemas.microsoft.com/office/drawing/2014/main" val="10000"/>
                  </a:ext>
                </a:extLst>
              </a:tr>
              <a:tr h="523650">
                <a:tc>
                  <a:txBody>
                    <a:bodyPr/>
                    <a:lstStyle/>
                    <a:p>
                      <a:pPr lvl="0">
                        <a:spcBef>
                          <a:spcPts val="0"/>
                        </a:spcBef>
                        <a:buClr>
                          <a:schemeClr val="dk1"/>
                        </a:buClr>
                        <a:buSzPct val="61111"/>
                        <a:buFont typeface="Arial"/>
                        <a:buNone/>
                      </a:pPr>
                      <a:r>
                        <a:rPr lang="en-US" sz="1800" dirty="0">
                          <a:solidFill>
                            <a:schemeClr val="dk1"/>
                          </a:solidFill>
                          <a:latin typeface="Calibri" charset="0"/>
                          <a:ea typeface="Calibri" charset="0"/>
                          <a:cs typeface="Calibri" charset="0"/>
                          <a:sym typeface="Georgia"/>
                        </a:rPr>
                        <a:t>With Page URL</a:t>
                      </a:r>
                    </a:p>
                  </a:txBody>
                  <a:tcPr marL="91425" marR="91425" marT="91425" marB="91425"/>
                </a:tc>
                <a:tc>
                  <a:txBody>
                    <a:bodyPr/>
                    <a:lstStyle/>
                    <a:p>
                      <a:pPr lvl="0">
                        <a:spcBef>
                          <a:spcPts val="0"/>
                        </a:spcBef>
                        <a:buNone/>
                      </a:pPr>
                      <a:r>
                        <a:rPr lang="en-US" sz="1800" dirty="0">
                          <a:latin typeface="Calibri" charset="0"/>
                          <a:ea typeface="Calibri" charset="0"/>
                          <a:cs typeface="Calibri" charset="0"/>
                          <a:sym typeface="Georgia"/>
                        </a:rPr>
                        <a:t>99.37%</a:t>
                      </a:r>
                    </a:p>
                  </a:txBody>
                  <a:tcPr marL="91425" marR="91425" marT="91425" marB="91425"/>
                </a:tc>
                <a:extLst>
                  <a:ext uri="{0D108BD9-81ED-4DB2-BD59-A6C34878D82A}">
                    <a16:rowId xmlns:a16="http://schemas.microsoft.com/office/drawing/2014/main" val="10001"/>
                  </a:ext>
                </a:extLst>
              </a:tr>
              <a:tr h="476650">
                <a:tc>
                  <a:txBody>
                    <a:bodyPr/>
                    <a:lstStyle/>
                    <a:p>
                      <a:pPr lvl="0">
                        <a:spcBef>
                          <a:spcPts val="0"/>
                        </a:spcBef>
                        <a:buNone/>
                      </a:pPr>
                      <a:r>
                        <a:rPr lang="en-US" sz="1800">
                          <a:latin typeface="Calibri" charset="0"/>
                          <a:ea typeface="Calibri" charset="0"/>
                          <a:cs typeface="Calibri" charset="0"/>
                          <a:sym typeface="Georgia"/>
                        </a:rPr>
                        <a:t>Without Page URL</a:t>
                      </a:r>
                    </a:p>
                  </a:txBody>
                  <a:tcPr marL="91425" marR="91425" marT="91425" marB="91425"/>
                </a:tc>
                <a:tc>
                  <a:txBody>
                    <a:bodyPr/>
                    <a:lstStyle/>
                    <a:p>
                      <a:pPr lvl="0">
                        <a:spcBef>
                          <a:spcPts val="0"/>
                        </a:spcBef>
                        <a:buNone/>
                      </a:pPr>
                      <a:r>
                        <a:rPr lang="en-US" sz="1800" dirty="0">
                          <a:latin typeface="Calibri" charset="0"/>
                          <a:ea typeface="Calibri" charset="0"/>
                          <a:cs typeface="Calibri" charset="0"/>
                          <a:sym typeface="Georgia"/>
                        </a:rPr>
                        <a:t>73.31%</a:t>
                      </a: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4"/>
        <p:cNvGrpSpPr/>
        <p:nvPr/>
      </p:nvGrpSpPr>
      <p:grpSpPr>
        <a:xfrm>
          <a:off x="0" y="0"/>
          <a:ext cx="0" cy="0"/>
          <a:chOff x="0" y="0"/>
          <a:chExt cx="0" cy="0"/>
        </a:xfrm>
      </p:grpSpPr>
      <p:sp>
        <p:nvSpPr>
          <p:cNvPr id="226" name="Rectangle 84">
            <a:extLst>
              <a:ext uri="{FF2B5EF4-FFF2-40B4-BE49-F238E27FC236}">
                <a16:creationId xmlns:a16="http://schemas.microsoft.com/office/drawing/2014/main" id="{63336871-0118-4F6E-8DBD-20AEFC62A9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useBgFill="1">
        <p:nvSpPr>
          <p:cNvPr id="227" name="Freeform: Shape 86">
            <a:extLst>
              <a:ext uri="{FF2B5EF4-FFF2-40B4-BE49-F238E27FC236}">
                <a16:creationId xmlns:a16="http://schemas.microsoft.com/office/drawing/2014/main" id="{F03CC8D0-33AF-417F-8454-1FDB6C22DD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28" name="Group 88">
            <a:extLst>
              <a:ext uri="{FF2B5EF4-FFF2-40B4-BE49-F238E27FC236}">
                <a16:creationId xmlns:a16="http://schemas.microsoft.com/office/drawing/2014/main" id="{B5A08A69-9EE1-4A9E-96B6-D769D87C2F9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90" name="Freeform 6">
              <a:extLst>
                <a:ext uri="{FF2B5EF4-FFF2-40B4-BE49-F238E27FC236}">
                  <a16:creationId xmlns:a16="http://schemas.microsoft.com/office/drawing/2014/main" id="{4E4F433A-15D2-423F-8739-13AEA4E47C3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1" name="Freeform 7">
              <a:extLst>
                <a:ext uri="{FF2B5EF4-FFF2-40B4-BE49-F238E27FC236}">
                  <a16:creationId xmlns:a16="http://schemas.microsoft.com/office/drawing/2014/main" id="{4021F900-DEF3-4537-92E5-C37ECB7AE9DF}"/>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92" name="Freeform 8">
              <a:extLst>
                <a:ext uri="{FF2B5EF4-FFF2-40B4-BE49-F238E27FC236}">
                  <a16:creationId xmlns:a16="http://schemas.microsoft.com/office/drawing/2014/main" id="{653620E7-B03C-48E2-8561-FCA918F8D0DF}"/>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93" name="Freeform 9">
              <a:extLst>
                <a:ext uri="{FF2B5EF4-FFF2-40B4-BE49-F238E27FC236}">
                  <a16:creationId xmlns:a16="http://schemas.microsoft.com/office/drawing/2014/main" id="{108701B4-8FEE-43D1-9954-9C064D75C4A5}"/>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94" name="Freeform 10">
              <a:extLst>
                <a:ext uri="{FF2B5EF4-FFF2-40B4-BE49-F238E27FC236}">
                  <a16:creationId xmlns:a16="http://schemas.microsoft.com/office/drawing/2014/main" id="{99E0FE54-1668-4AD5-9242-892A6323B9DC}"/>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95" name="Freeform 11">
              <a:extLst>
                <a:ext uri="{FF2B5EF4-FFF2-40B4-BE49-F238E27FC236}">
                  <a16:creationId xmlns:a16="http://schemas.microsoft.com/office/drawing/2014/main" id="{75498FE5-B57D-4FD9-81E0-4E1CB65C0E1A}"/>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05" name="Shape 205"/>
          <p:cNvSpPr txBox="1">
            <a:spLocks noGrp="1"/>
          </p:cNvSpPr>
          <p:nvPr>
            <p:ph type="title"/>
          </p:nvPr>
        </p:nvSpPr>
        <p:spPr>
          <a:xfrm>
            <a:off x="9171392" y="1074392"/>
            <a:ext cx="2443433" cy="4377961"/>
          </a:xfrm>
          <a:prstGeom prst="rect">
            <a:avLst/>
          </a:prstGeom>
        </p:spPr>
        <p:txBody>
          <a:bodyPr lIns="91425" tIns="45700" rIns="91425" bIns="45700" anchorCtr="0">
            <a:normAutofit/>
          </a:bodyPr>
          <a:lstStyle/>
          <a:p>
            <a:pPr marL="0" marR="0" lvl="0" indent="-279400" rtl="0">
              <a:spcBef>
                <a:spcPts val="0"/>
              </a:spcBef>
              <a:buClr>
                <a:schemeClr val="dk1"/>
              </a:buClr>
              <a:buSzPct val="100000"/>
              <a:buFont typeface="Calibri"/>
              <a:buNone/>
            </a:pPr>
            <a:r>
              <a:rPr lang="en-US" b="0" i="0" u="none" strike="noStrike" cap="none" dirty="0">
                <a:solidFill>
                  <a:srgbClr val="000000"/>
                </a:solidFill>
                <a:latin typeface="Calibri"/>
                <a:ea typeface="Calibri"/>
                <a:cs typeface="Calibri"/>
                <a:sym typeface="Calibri"/>
              </a:rPr>
              <a:t>Classifier Selection</a:t>
            </a:r>
          </a:p>
        </p:txBody>
      </p:sp>
      <p:graphicFrame>
        <p:nvGraphicFramePr>
          <p:cNvPr id="229" name="Shape 206"/>
          <p:cNvGraphicFramePr>
            <a:graphicFrameLocks noGrp="1"/>
          </p:cNvGraphicFramePr>
          <p:nvPr>
            <p:ph idx="1"/>
            <p:extLst>
              <p:ext uri="{D42A27DB-BD31-4B8C-83A1-F6EECF244321}">
                <p14:modId xmlns:p14="http://schemas.microsoft.com/office/powerpoint/2010/main" val="1519906172"/>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484311" y="80011"/>
            <a:ext cx="10018713" cy="1131570"/>
          </a:xfrm>
          <a:prstGeom prst="rect">
            <a:avLst/>
          </a:prstGeom>
          <a:noFill/>
          <a:ln>
            <a:noFill/>
          </a:ln>
        </p:spPr>
        <p:txBody>
          <a:bodyPr wrap="square" lIns="91425" tIns="45700" rIns="91425" bIns="45700" anchor="ctr" anchorCtr="0">
            <a:noAutofit/>
          </a:bodyPr>
          <a:lstStyle/>
          <a:p>
            <a:pPr marL="0" marR="0" lvl="0" indent="-279400" rtl="0">
              <a:lnSpc>
                <a:spcPct val="90000"/>
              </a:lnSpc>
              <a:spcBef>
                <a:spcPts val="0"/>
              </a:spcBef>
              <a:buClr>
                <a:schemeClr val="dk1"/>
              </a:buClr>
              <a:buSzPct val="100000"/>
              <a:buFont typeface="Calibri"/>
              <a:buNone/>
            </a:pPr>
            <a:r>
              <a:rPr lang="en-US" b="0" i="0" u="none" strike="noStrike" cap="none" dirty="0">
                <a:solidFill>
                  <a:schemeClr val="dk1"/>
                </a:solidFill>
                <a:latin typeface="Calibri"/>
                <a:ea typeface="Calibri"/>
                <a:cs typeface="Calibri"/>
                <a:sym typeface="Calibri"/>
              </a:rPr>
              <a:t>Experiment Design: Four cell experiment design</a:t>
            </a:r>
          </a:p>
        </p:txBody>
      </p:sp>
      <p:sp>
        <p:nvSpPr>
          <p:cNvPr id="212" name="Shape 212"/>
          <p:cNvSpPr txBox="1">
            <a:spLocks noGrp="1"/>
          </p:cNvSpPr>
          <p:nvPr>
            <p:ph idx="1"/>
          </p:nvPr>
        </p:nvSpPr>
        <p:spPr>
          <a:prstGeom prst="rect">
            <a:avLst/>
          </a:prstGeom>
          <a:noFill/>
          <a:ln>
            <a:noFill/>
          </a:ln>
        </p:spPr>
        <p:txBody>
          <a:bodyPr wrap="square" lIns="91425" tIns="45700" rIns="91425" bIns="45700" anchor="t" anchorCtr="0">
            <a:noAutofit/>
          </a:bodyPr>
          <a:lstStyle/>
          <a:p>
            <a:pPr marL="0" marR="0" lvl="0" indent="-177800" algn="l" rtl="0">
              <a:lnSpc>
                <a:spcPct val="90000"/>
              </a:lnSpc>
              <a:spcBef>
                <a:spcPts val="0"/>
              </a:spcBef>
              <a:spcAft>
                <a:spcPts val="0"/>
              </a:spcAft>
              <a:buClr>
                <a:schemeClr val="dk1"/>
              </a:buClr>
              <a:buSzPct val="100000"/>
              <a:buFont typeface="Arial"/>
              <a:buNone/>
            </a:pPr>
            <a:r>
              <a:rPr lang="en-US" b="0" i="0" u="none" strike="noStrike" cap="none" dirty="0">
                <a:solidFill>
                  <a:schemeClr val="dk1"/>
                </a:solidFill>
                <a:latin typeface="Calibri" charset="0"/>
                <a:ea typeface="Calibri" charset="0"/>
                <a:cs typeface="Calibri" charset="0"/>
                <a:sym typeface="Calibri"/>
              </a:rPr>
              <a:t>Two Factor Design: </a:t>
            </a:r>
          </a:p>
          <a:p>
            <a:pPr marL="0" marR="0" lvl="0" indent="0" algn="l" rtl="0">
              <a:lnSpc>
                <a:spcPct val="90000"/>
              </a:lnSpc>
              <a:spcBef>
                <a:spcPts val="1000"/>
              </a:spcBef>
              <a:spcAft>
                <a:spcPts val="0"/>
              </a:spcAft>
              <a:buClr>
                <a:schemeClr val="dk1"/>
              </a:buClr>
              <a:buSzPct val="100000"/>
              <a:buNone/>
            </a:pPr>
            <a:r>
              <a:rPr lang="en-US" b="0" i="0" u="none" strike="noStrike" cap="none" dirty="0">
                <a:solidFill>
                  <a:schemeClr val="dk1"/>
                </a:solidFill>
                <a:latin typeface="Calibri" charset="0"/>
                <a:ea typeface="Calibri" charset="0"/>
                <a:cs typeface="Calibri" charset="0"/>
                <a:sym typeface="Calibri"/>
              </a:rPr>
              <a:t>Our experiment design contained of two factors: </a:t>
            </a:r>
          </a:p>
          <a:p>
            <a:pPr marL="0" marR="0" lvl="0" indent="-177800" algn="l" rtl="0">
              <a:lnSpc>
                <a:spcPct val="90000"/>
              </a:lnSpc>
              <a:spcBef>
                <a:spcPts val="1000"/>
              </a:spcBef>
              <a:spcAft>
                <a:spcPts val="0"/>
              </a:spcAft>
              <a:buClr>
                <a:schemeClr val="dk1"/>
              </a:buClr>
              <a:buSzPct val="100000"/>
              <a:buFont typeface="Arial"/>
              <a:buNone/>
            </a:pPr>
            <a:r>
              <a:rPr lang="en-US" b="0" i="0" u="none" strike="noStrike" cap="none" dirty="0">
                <a:solidFill>
                  <a:schemeClr val="dk1"/>
                </a:solidFill>
                <a:latin typeface="Calibri" charset="0"/>
                <a:ea typeface="Calibri" charset="0"/>
                <a:cs typeface="Calibri" charset="0"/>
                <a:sym typeface="Calibri"/>
              </a:rPr>
              <a:t>	1. Factor 1 (F1) : </a:t>
            </a:r>
            <a:r>
              <a:rPr lang="en-US" dirty="0">
                <a:latin typeface="Calibri" charset="0"/>
                <a:ea typeface="Calibri" charset="0"/>
                <a:cs typeface="Calibri" charset="0"/>
              </a:rPr>
              <a:t>Noise</a:t>
            </a:r>
          </a:p>
          <a:p>
            <a:pPr marL="0" marR="0" lvl="0" indent="-177800" algn="l" rtl="0">
              <a:lnSpc>
                <a:spcPct val="90000"/>
              </a:lnSpc>
              <a:spcBef>
                <a:spcPts val="1000"/>
              </a:spcBef>
              <a:spcAft>
                <a:spcPts val="0"/>
              </a:spcAft>
              <a:buClr>
                <a:schemeClr val="dk1"/>
              </a:buClr>
              <a:buSzPct val="100000"/>
              <a:buFont typeface="Arial"/>
              <a:buNone/>
            </a:pPr>
            <a:r>
              <a:rPr lang="en-US" b="0" i="0" u="none" strike="noStrike" cap="none" dirty="0">
                <a:solidFill>
                  <a:schemeClr val="dk1"/>
                </a:solidFill>
                <a:latin typeface="Calibri" charset="0"/>
                <a:ea typeface="Calibri" charset="0"/>
                <a:cs typeface="Calibri" charset="0"/>
                <a:sym typeface="Calibri"/>
              </a:rPr>
              <a:t>	2. Factor 2 (F2) : Percentage Split</a:t>
            </a:r>
          </a:p>
          <a:p>
            <a:pPr marL="0" marR="0" lvl="0" indent="-177800" algn="l" rtl="0">
              <a:lnSpc>
                <a:spcPct val="90000"/>
              </a:lnSpc>
              <a:spcBef>
                <a:spcPts val="1000"/>
              </a:spcBef>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1348741" y="90377"/>
            <a:ext cx="10154282" cy="1752599"/>
          </a:xfrm>
          <a:prstGeom prst="rect">
            <a:avLst/>
          </a:prstGeom>
        </p:spPr>
        <p:txBody>
          <a:bodyPr wrap="square" lIns="121900" tIns="121900" rIns="121900" bIns="121900" anchor="ctr" anchorCtr="0">
            <a:noAutofit/>
          </a:bodyPr>
          <a:lstStyle/>
          <a:p>
            <a:pPr lvl="0" algn="l">
              <a:spcBef>
                <a:spcPts val="0"/>
              </a:spcBef>
              <a:buNone/>
            </a:pPr>
            <a:r>
              <a:rPr lang="en-US" dirty="0">
                <a:latin typeface="Calibri" charset="0"/>
                <a:ea typeface="Calibri" charset="0"/>
                <a:cs typeface="Calibri" charset="0"/>
                <a:sym typeface="Arial"/>
              </a:rPr>
              <a:t>Experiment Design: Four cell experiment design</a:t>
            </a:r>
          </a:p>
        </p:txBody>
      </p:sp>
      <p:sp>
        <p:nvSpPr>
          <p:cNvPr id="218" name="Shape 218"/>
          <p:cNvSpPr txBox="1">
            <a:spLocks noGrp="1"/>
          </p:cNvSpPr>
          <p:nvPr>
            <p:ph idx="1"/>
          </p:nvPr>
        </p:nvSpPr>
        <p:spPr>
          <a:xfrm>
            <a:off x="1484309" y="1755257"/>
            <a:ext cx="10018713" cy="3124201"/>
          </a:xfrm>
          <a:prstGeom prst="rect">
            <a:avLst/>
          </a:prstGeom>
        </p:spPr>
        <p:txBody>
          <a:bodyPr wrap="square" lIns="121900" tIns="121900" rIns="121900" bIns="121900" anchor="t" anchorCtr="0">
            <a:noAutofit/>
          </a:bodyPr>
          <a:lstStyle/>
          <a:p>
            <a:pPr marL="0" lvl="0" indent="-69850" rtl="0">
              <a:spcBef>
                <a:spcPts val="0"/>
              </a:spcBef>
              <a:buClr>
                <a:schemeClr val="dk1"/>
              </a:buClr>
              <a:buSzPct val="39285"/>
              <a:buFont typeface="Arial"/>
              <a:buNone/>
            </a:pPr>
            <a:r>
              <a:rPr lang="en-US" dirty="0">
                <a:latin typeface="Calibri" charset="0"/>
                <a:ea typeface="Calibri" charset="0"/>
                <a:cs typeface="Calibri" charset="0"/>
              </a:rPr>
              <a:t>Four Criteria of the Design: The two factors are to be divided up into 4 criteria by keeping one factor constant and varying the other factor between two values and vice versa. </a:t>
            </a:r>
          </a:p>
        </p:txBody>
      </p:sp>
      <p:graphicFrame>
        <p:nvGraphicFramePr>
          <p:cNvPr id="219" name="Shape 219"/>
          <p:cNvGraphicFramePr/>
          <p:nvPr>
            <p:extLst>
              <p:ext uri="{D42A27DB-BD31-4B8C-83A1-F6EECF244321}">
                <p14:modId xmlns:p14="http://schemas.microsoft.com/office/powerpoint/2010/main" val="867860475"/>
              </p:ext>
            </p:extLst>
          </p:nvPr>
        </p:nvGraphicFramePr>
        <p:xfrm>
          <a:off x="1988458" y="3229773"/>
          <a:ext cx="9338148" cy="2993214"/>
        </p:xfrm>
        <a:graphic>
          <a:graphicData uri="http://schemas.openxmlformats.org/drawingml/2006/table">
            <a:tbl>
              <a:tblPr>
                <a:noFill/>
                <a:tableStyleId>{16D7DC77-8F79-4ECC-8697-F05F8724FB1A}</a:tableStyleId>
              </a:tblPr>
              <a:tblGrid>
                <a:gridCol w="3112716">
                  <a:extLst>
                    <a:ext uri="{9D8B030D-6E8A-4147-A177-3AD203B41FA5}">
                      <a16:colId xmlns:a16="http://schemas.microsoft.com/office/drawing/2014/main" val="20000"/>
                    </a:ext>
                  </a:extLst>
                </a:gridCol>
                <a:gridCol w="3112716">
                  <a:extLst>
                    <a:ext uri="{9D8B030D-6E8A-4147-A177-3AD203B41FA5}">
                      <a16:colId xmlns:a16="http://schemas.microsoft.com/office/drawing/2014/main" val="20001"/>
                    </a:ext>
                  </a:extLst>
                </a:gridCol>
                <a:gridCol w="3112716">
                  <a:extLst>
                    <a:ext uri="{9D8B030D-6E8A-4147-A177-3AD203B41FA5}">
                      <a16:colId xmlns:a16="http://schemas.microsoft.com/office/drawing/2014/main" val="20002"/>
                    </a:ext>
                  </a:extLst>
                </a:gridCol>
              </a:tblGrid>
              <a:tr h="761765">
                <a:tc>
                  <a:txBody>
                    <a:bodyPr/>
                    <a:lstStyle/>
                    <a:p>
                      <a:pPr lvl="0">
                        <a:spcBef>
                          <a:spcPts val="0"/>
                        </a:spcBef>
                        <a:buNone/>
                      </a:pPr>
                      <a:r>
                        <a:rPr lang="en-US" sz="1800" dirty="0">
                          <a:latin typeface="Calibri" charset="0"/>
                          <a:ea typeface="Calibri" charset="0"/>
                          <a:cs typeface="Calibri" charset="0"/>
                        </a:rPr>
                        <a:t>Factors</a:t>
                      </a:r>
                    </a:p>
                  </a:txBody>
                  <a:tcPr marL="91425" marR="91425" marT="91425" marB="91425"/>
                </a:tc>
                <a:tc>
                  <a:txBody>
                    <a:bodyPr/>
                    <a:lstStyle/>
                    <a:p>
                      <a:pPr lvl="0" rtl="0">
                        <a:lnSpc>
                          <a:spcPct val="115000"/>
                        </a:lnSpc>
                        <a:spcBef>
                          <a:spcPts val="0"/>
                        </a:spcBef>
                        <a:buClr>
                          <a:schemeClr val="dk1"/>
                        </a:buClr>
                        <a:buSzPct val="50000"/>
                        <a:buFont typeface="Arial"/>
                        <a:buNone/>
                      </a:pPr>
                      <a:r>
                        <a:rPr lang="en-US" sz="1800" dirty="0">
                          <a:solidFill>
                            <a:schemeClr val="dk1"/>
                          </a:solidFill>
                          <a:latin typeface="Calibri" charset="0"/>
                          <a:ea typeface="Calibri" charset="0"/>
                          <a:cs typeface="Calibri" charset="0"/>
                          <a:sym typeface="Calibri"/>
                        </a:rPr>
                        <a:t>No noise</a:t>
                      </a:r>
                    </a:p>
                    <a:p>
                      <a:pPr lvl="0">
                        <a:spcBef>
                          <a:spcPts val="0"/>
                        </a:spcBef>
                        <a:buNone/>
                      </a:pPr>
                      <a:endParaRPr sz="1800" dirty="0">
                        <a:latin typeface="Calibri" charset="0"/>
                        <a:ea typeface="Calibri" charset="0"/>
                        <a:cs typeface="Calibri" charset="0"/>
                      </a:endParaRPr>
                    </a:p>
                  </a:txBody>
                  <a:tcPr marL="91425" marR="91425" marT="91425" marB="91425"/>
                </a:tc>
                <a:tc>
                  <a:txBody>
                    <a:bodyPr/>
                    <a:lstStyle/>
                    <a:p>
                      <a:pPr lvl="0" rtl="0">
                        <a:lnSpc>
                          <a:spcPct val="115000"/>
                        </a:lnSpc>
                        <a:spcBef>
                          <a:spcPts val="0"/>
                        </a:spcBef>
                        <a:buClr>
                          <a:schemeClr val="dk1"/>
                        </a:buClr>
                        <a:buSzPct val="50000"/>
                        <a:buFont typeface="Arial"/>
                        <a:buNone/>
                      </a:pPr>
                      <a:r>
                        <a:rPr lang="en-US" sz="1800" dirty="0">
                          <a:solidFill>
                            <a:schemeClr val="dk1"/>
                          </a:solidFill>
                          <a:latin typeface="Calibri" charset="0"/>
                          <a:ea typeface="Calibri" charset="0"/>
                          <a:cs typeface="Calibri" charset="0"/>
                          <a:sym typeface="Calibri"/>
                        </a:rPr>
                        <a:t>With noise (10%)</a:t>
                      </a:r>
                    </a:p>
                    <a:p>
                      <a:pPr lvl="0">
                        <a:spcBef>
                          <a:spcPts val="0"/>
                        </a:spcBef>
                        <a:buNone/>
                      </a:pPr>
                      <a:endParaRPr sz="1800" dirty="0">
                        <a:latin typeface="Calibri" charset="0"/>
                        <a:ea typeface="Calibri" charset="0"/>
                        <a:cs typeface="Calibri" charset="0"/>
                      </a:endParaRPr>
                    </a:p>
                  </a:txBody>
                  <a:tcPr marL="91425" marR="91425" marT="91425" marB="91425"/>
                </a:tc>
                <a:extLst>
                  <a:ext uri="{0D108BD9-81ED-4DB2-BD59-A6C34878D82A}">
                    <a16:rowId xmlns:a16="http://schemas.microsoft.com/office/drawing/2014/main" val="10000"/>
                  </a:ext>
                </a:extLst>
              </a:tr>
              <a:tr h="1110288">
                <a:tc>
                  <a:txBody>
                    <a:bodyPr/>
                    <a:lstStyle/>
                    <a:p>
                      <a:pPr lvl="0" rtl="0">
                        <a:lnSpc>
                          <a:spcPct val="115000"/>
                        </a:lnSpc>
                        <a:spcBef>
                          <a:spcPts val="0"/>
                        </a:spcBef>
                        <a:buClr>
                          <a:schemeClr val="dk1"/>
                        </a:buClr>
                        <a:buSzPct val="50000"/>
                        <a:buFont typeface="Arial"/>
                        <a:buNone/>
                      </a:pPr>
                      <a:r>
                        <a:rPr lang="en-US" sz="1800" dirty="0">
                          <a:solidFill>
                            <a:schemeClr val="dk1"/>
                          </a:solidFill>
                          <a:latin typeface="Calibri" charset="0"/>
                          <a:ea typeface="Calibri" charset="0"/>
                          <a:cs typeface="Calibri" charset="0"/>
                          <a:sym typeface="Calibri"/>
                        </a:rPr>
                        <a:t>Percentage Split (20%/80%)</a:t>
                      </a:r>
                    </a:p>
                    <a:p>
                      <a:pPr lvl="0">
                        <a:spcBef>
                          <a:spcPts val="0"/>
                        </a:spcBef>
                        <a:buNone/>
                      </a:pPr>
                      <a:endParaRPr sz="1800" dirty="0">
                        <a:latin typeface="Calibri" charset="0"/>
                        <a:ea typeface="Calibri" charset="0"/>
                        <a:cs typeface="Calibri" charset="0"/>
                      </a:endParaRPr>
                    </a:p>
                  </a:txBody>
                  <a:tcPr marL="91425" marR="91425" marT="91425" marB="91425"/>
                </a:tc>
                <a:tc>
                  <a:txBody>
                    <a:bodyPr/>
                    <a:lstStyle/>
                    <a:p>
                      <a:pPr lvl="0">
                        <a:spcBef>
                          <a:spcPts val="0"/>
                        </a:spcBef>
                        <a:buNone/>
                      </a:pPr>
                      <a:r>
                        <a:rPr lang="en-US" sz="1800" dirty="0">
                          <a:latin typeface="Calibri" charset="0"/>
                          <a:ea typeface="Calibri" charset="0"/>
                          <a:cs typeface="Calibri" charset="0"/>
                        </a:rPr>
                        <a:t>C1</a:t>
                      </a:r>
                    </a:p>
                  </a:txBody>
                  <a:tcPr marL="91425" marR="91425" marT="91425" marB="91425"/>
                </a:tc>
                <a:tc>
                  <a:txBody>
                    <a:bodyPr/>
                    <a:lstStyle/>
                    <a:p>
                      <a:pPr lvl="0">
                        <a:spcBef>
                          <a:spcPts val="0"/>
                        </a:spcBef>
                        <a:buNone/>
                      </a:pPr>
                      <a:r>
                        <a:rPr lang="en-US" sz="1800" dirty="0">
                          <a:latin typeface="Calibri" charset="0"/>
                          <a:ea typeface="Calibri" charset="0"/>
                          <a:cs typeface="Calibri" charset="0"/>
                        </a:rPr>
                        <a:t>C3</a:t>
                      </a:r>
                    </a:p>
                  </a:txBody>
                  <a:tcPr marL="91425" marR="91425" marT="91425" marB="91425"/>
                </a:tc>
                <a:extLst>
                  <a:ext uri="{0D108BD9-81ED-4DB2-BD59-A6C34878D82A}">
                    <a16:rowId xmlns:a16="http://schemas.microsoft.com/office/drawing/2014/main" val="10001"/>
                  </a:ext>
                </a:extLst>
              </a:tr>
              <a:tr h="1110288">
                <a:tc>
                  <a:txBody>
                    <a:bodyPr/>
                    <a:lstStyle/>
                    <a:p>
                      <a:pPr lvl="0" rtl="0">
                        <a:lnSpc>
                          <a:spcPct val="115000"/>
                        </a:lnSpc>
                        <a:spcBef>
                          <a:spcPts val="0"/>
                        </a:spcBef>
                        <a:buClr>
                          <a:schemeClr val="dk1"/>
                        </a:buClr>
                        <a:buSzPct val="50000"/>
                        <a:buFont typeface="Arial"/>
                        <a:buNone/>
                      </a:pPr>
                      <a:r>
                        <a:rPr lang="en-US" sz="1800">
                          <a:solidFill>
                            <a:schemeClr val="dk1"/>
                          </a:solidFill>
                          <a:latin typeface="Calibri" charset="0"/>
                          <a:ea typeface="Calibri" charset="0"/>
                          <a:cs typeface="Calibri" charset="0"/>
                          <a:sym typeface="Calibri"/>
                        </a:rPr>
                        <a:t>Percentage Split (80%/20%)</a:t>
                      </a:r>
                    </a:p>
                    <a:p>
                      <a:pPr lvl="0" rtl="0">
                        <a:spcBef>
                          <a:spcPts val="0"/>
                        </a:spcBef>
                        <a:buNone/>
                      </a:pPr>
                      <a:endParaRPr sz="1800">
                        <a:latin typeface="Calibri" charset="0"/>
                        <a:ea typeface="Calibri" charset="0"/>
                        <a:cs typeface="Calibri" charset="0"/>
                      </a:endParaRPr>
                    </a:p>
                  </a:txBody>
                  <a:tcPr marL="91425" marR="91425" marT="91425" marB="91425"/>
                </a:tc>
                <a:tc>
                  <a:txBody>
                    <a:bodyPr/>
                    <a:lstStyle/>
                    <a:p>
                      <a:pPr lvl="0">
                        <a:spcBef>
                          <a:spcPts val="0"/>
                        </a:spcBef>
                        <a:buNone/>
                      </a:pPr>
                      <a:r>
                        <a:rPr lang="en-US" sz="1800" dirty="0">
                          <a:latin typeface="Calibri" charset="0"/>
                          <a:ea typeface="Calibri" charset="0"/>
                          <a:cs typeface="Calibri" charset="0"/>
                        </a:rPr>
                        <a:t>C2</a:t>
                      </a:r>
                    </a:p>
                  </a:txBody>
                  <a:tcPr marL="91425" marR="91425" marT="91425" marB="91425"/>
                </a:tc>
                <a:tc>
                  <a:txBody>
                    <a:bodyPr/>
                    <a:lstStyle/>
                    <a:p>
                      <a:pPr lvl="0">
                        <a:spcBef>
                          <a:spcPts val="0"/>
                        </a:spcBef>
                        <a:buNone/>
                      </a:pPr>
                      <a:r>
                        <a:rPr lang="en-US" sz="1800" dirty="0">
                          <a:latin typeface="Calibri" charset="0"/>
                          <a:ea typeface="Calibri" charset="0"/>
                          <a:cs typeface="Calibri" charset="0"/>
                        </a:rPr>
                        <a:t>C4</a:t>
                      </a: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838200" y="1"/>
            <a:ext cx="10515600" cy="1165860"/>
          </a:xfrm>
          <a:prstGeom prst="rect">
            <a:avLst/>
          </a:prstGeom>
        </p:spPr>
        <p:txBody>
          <a:bodyPr wrap="square" lIns="121900" tIns="121900" rIns="121900" bIns="121900" anchor="ctr" anchorCtr="0">
            <a:noAutofit/>
          </a:bodyPr>
          <a:lstStyle/>
          <a:p>
            <a:pPr lvl="0">
              <a:spcBef>
                <a:spcPts val="0"/>
              </a:spcBef>
              <a:buNone/>
            </a:pPr>
            <a:r>
              <a:rPr lang="en-US" dirty="0">
                <a:latin typeface="Calibri" charset="0"/>
                <a:ea typeface="Calibri" charset="0"/>
                <a:cs typeface="Calibri" charset="0"/>
                <a:sym typeface="Arial"/>
              </a:rPr>
              <a:t>	   Description of Experiments Conducted</a:t>
            </a:r>
          </a:p>
        </p:txBody>
      </p:sp>
      <p:pic>
        <p:nvPicPr>
          <p:cNvPr id="226" name="Shape 226"/>
          <p:cNvPicPr preferRelativeResize="0"/>
          <p:nvPr/>
        </p:nvPicPr>
        <p:blipFill>
          <a:blip r:embed="rId3">
            <a:alphaModFix/>
          </a:blip>
          <a:stretch>
            <a:fillRect/>
          </a:stretch>
        </p:blipFill>
        <p:spPr>
          <a:xfrm>
            <a:off x="1754371" y="1843226"/>
            <a:ext cx="9748651" cy="411100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98"/>
        <p:cNvGrpSpPr/>
        <p:nvPr/>
      </p:nvGrpSpPr>
      <p:grpSpPr>
        <a:xfrm>
          <a:off x="0" y="0"/>
          <a:ext cx="0" cy="0"/>
          <a:chOff x="0" y="0"/>
          <a:chExt cx="0" cy="0"/>
        </a:xfrm>
      </p:grpSpPr>
      <p:sp>
        <p:nvSpPr>
          <p:cNvPr id="105" name="Rounded Rectangle 6">
            <a:extLst>
              <a:ext uri="{FF2B5EF4-FFF2-40B4-BE49-F238E27FC236}">
                <a16:creationId xmlns:a16="http://schemas.microsoft.com/office/drawing/2014/main" id="{61DCA37C-CB0B-475A-B462-77C9CBA37C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generated with high confidence">
            <a:extLst>
              <a:ext uri="{FF2B5EF4-FFF2-40B4-BE49-F238E27FC236}">
                <a16:creationId xmlns:a16="http://schemas.microsoft.com/office/drawing/2014/main" id="{6BF8E7F0-154D-4913-BEA7-0C3725A8E520}"/>
              </a:ext>
            </a:extLst>
          </p:cNvPr>
          <p:cNvPicPr>
            <a:picLocks noChangeAspect="1"/>
          </p:cNvPicPr>
          <p:nvPr/>
        </p:nvPicPr>
        <p:blipFill>
          <a:blip r:embed="rId4"/>
          <a:stretch>
            <a:fillRect/>
          </a:stretch>
        </p:blipFill>
        <p:spPr>
          <a:xfrm>
            <a:off x="7232089" y="997688"/>
            <a:ext cx="4782803" cy="4304524"/>
          </a:xfrm>
          <a:prstGeom prst="rect">
            <a:avLst/>
          </a:prstGeom>
        </p:spPr>
      </p:pic>
      <p:pic>
        <p:nvPicPr>
          <p:cNvPr id="5" name="Picture 4" descr="A close up of a sign&#10;&#10;Description generated with very high confidence">
            <a:extLst>
              <a:ext uri="{FF2B5EF4-FFF2-40B4-BE49-F238E27FC236}">
                <a16:creationId xmlns:a16="http://schemas.microsoft.com/office/drawing/2014/main" id="{1A1AF8EF-D9A1-410F-83A9-971A1AB966BA}"/>
              </a:ext>
            </a:extLst>
          </p:cNvPr>
          <p:cNvPicPr>
            <a:picLocks noChangeAspect="1"/>
          </p:cNvPicPr>
          <p:nvPr/>
        </p:nvPicPr>
        <p:blipFill>
          <a:blip r:embed="rId5"/>
          <a:stretch>
            <a:fillRect/>
          </a:stretch>
        </p:blipFill>
        <p:spPr>
          <a:xfrm>
            <a:off x="7873801" y="3932530"/>
            <a:ext cx="3341190" cy="1060828"/>
          </a:xfrm>
          <a:prstGeom prst="rect">
            <a:avLst/>
          </a:prstGeom>
        </p:spPr>
      </p:pic>
      <p:sp>
        <p:nvSpPr>
          <p:cNvPr id="100" name="Shape 100"/>
          <p:cNvSpPr txBox="1">
            <a:spLocks noGrp="1"/>
          </p:cNvSpPr>
          <p:nvPr>
            <p:ph idx="1"/>
          </p:nvPr>
        </p:nvSpPr>
        <p:spPr>
          <a:xfrm>
            <a:off x="1484311" y="2666999"/>
            <a:ext cx="5747778" cy="3124201"/>
          </a:xfrm>
          <a:prstGeom prst="rect">
            <a:avLst/>
          </a:prstGeom>
        </p:spPr>
        <p:txBody>
          <a:bodyPr lIns="121900" tIns="121900" rIns="121900" bIns="121900" anchorCtr="0">
            <a:normAutofit/>
          </a:bodyPr>
          <a:lstStyle/>
          <a:p>
            <a:pPr>
              <a:lnSpc>
                <a:spcPct val="90000"/>
              </a:lnSpc>
              <a:spcBef>
                <a:spcPts val="0"/>
              </a:spcBef>
            </a:pPr>
            <a:r>
              <a:rPr lang="en-US" dirty="0">
                <a:latin typeface="Calibri" charset="0"/>
                <a:ea typeface="Calibri" charset="0"/>
                <a:cs typeface="Calibri" charset="0"/>
              </a:rPr>
              <a:t> Web Analytics Background</a:t>
            </a:r>
          </a:p>
          <a:p>
            <a:pPr>
              <a:lnSpc>
                <a:spcPct val="90000"/>
              </a:lnSpc>
              <a:spcBef>
                <a:spcPts val="0"/>
              </a:spcBef>
            </a:pPr>
            <a:r>
              <a:rPr lang="en-US" dirty="0">
                <a:latin typeface="Calibri" charset="0"/>
                <a:ea typeface="Calibri" charset="0"/>
                <a:cs typeface="Calibri" charset="0"/>
              </a:rPr>
              <a:t>Data Cleaning Process</a:t>
            </a:r>
          </a:p>
          <a:p>
            <a:pPr>
              <a:lnSpc>
                <a:spcPct val="90000"/>
              </a:lnSpc>
              <a:spcBef>
                <a:spcPts val="0"/>
              </a:spcBef>
            </a:pPr>
            <a:r>
              <a:rPr lang="en-US" dirty="0">
                <a:latin typeface="Calibri" charset="0"/>
                <a:ea typeface="Calibri" charset="0"/>
                <a:cs typeface="Calibri" charset="0"/>
              </a:rPr>
              <a:t>Discretization</a:t>
            </a:r>
          </a:p>
          <a:p>
            <a:pPr>
              <a:lnSpc>
                <a:spcPct val="90000"/>
              </a:lnSpc>
              <a:spcBef>
                <a:spcPts val="0"/>
              </a:spcBef>
            </a:pPr>
            <a:r>
              <a:rPr lang="en-US" dirty="0">
                <a:latin typeface="Calibri" charset="0"/>
                <a:ea typeface="Calibri" charset="0"/>
                <a:cs typeface="Calibri" charset="0"/>
              </a:rPr>
              <a:t>SMOTE</a:t>
            </a:r>
          </a:p>
          <a:p>
            <a:pPr>
              <a:lnSpc>
                <a:spcPct val="90000"/>
              </a:lnSpc>
              <a:spcBef>
                <a:spcPts val="0"/>
              </a:spcBef>
            </a:pPr>
            <a:r>
              <a:rPr lang="en-US" dirty="0">
                <a:latin typeface="Calibri" charset="0"/>
                <a:ea typeface="Calibri" charset="0"/>
                <a:cs typeface="Calibri" charset="0"/>
              </a:rPr>
              <a:t>Classifier Selection</a:t>
            </a:r>
          </a:p>
          <a:p>
            <a:pPr>
              <a:lnSpc>
                <a:spcPct val="90000"/>
              </a:lnSpc>
              <a:spcBef>
                <a:spcPts val="0"/>
              </a:spcBef>
            </a:pPr>
            <a:r>
              <a:rPr lang="en-US" dirty="0">
                <a:latin typeface="Calibri" charset="0"/>
                <a:ea typeface="Calibri" charset="0"/>
                <a:cs typeface="Calibri" charset="0"/>
              </a:rPr>
              <a:t>Experimental Design</a:t>
            </a:r>
          </a:p>
          <a:p>
            <a:pPr>
              <a:lnSpc>
                <a:spcPct val="90000"/>
              </a:lnSpc>
              <a:spcBef>
                <a:spcPts val="0"/>
              </a:spcBef>
            </a:pPr>
            <a:r>
              <a:rPr lang="en-US" dirty="0">
                <a:latin typeface="Calibri" charset="0"/>
                <a:ea typeface="Calibri" charset="0"/>
                <a:cs typeface="Calibri" charset="0"/>
              </a:rPr>
              <a:t>Summary and Conclusion</a:t>
            </a:r>
          </a:p>
          <a:p>
            <a:pPr>
              <a:lnSpc>
                <a:spcPct val="90000"/>
              </a:lnSpc>
              <a:spcBef>
                <a:spcPts val="0"/>
              </a:spcBef>
            </a:pPr>
            <a:endParaRPr lang="en-US" dirty="0"/>
          </a:p>
          <a:p>
            <a:pPr>
              <a:lnSpc>
                <a:spcPct val="90000"/>
              </a:lnSpc>
              <a:spcBef>
                <a:spcPts val="0"/>
              </a:spcBef>
            </a:pPr>
            <a:endParaRPr lang="en-US" dirty="0"/>
          </a:p>
          <a:p>
            <a:pPr>
              <a:lnSpc>
                <a:spcPct val="90000"/>
              </a:lnSpc>
              <a:spcBef>
                <a:spcPts val="0"/>
              </a:spcBef>
            </a:pPr>
            <a:endParaRPr lang="en-US" dirty="0"/>
          </a:p>
        </p:txBody>
      </p:sp>
      <p:sp>
        <p:nvSpPr>
          <p:cNvPr id="6" name="Oval 5">
            <a:extLst>
              <a:ext uri="{FF2B5EF4-FFF2-40B4-BE49-F238E27FC236}">
                <a16:creationId xmlns:a16="http://schemas.microsoft.com/office/drawing/2014/main" id="{4EF74115-7A2C-4C80-A522-E2BF67F06592}"/>
              </a:ext>
            </a:extLst>
          </p:cNvPr>
          <p:cNvSpPr/>
          <p:nvPr/>
        </p:nvSpPr>
        <p:spPr>
          <a:xfrm>
            <a:off x="7972425" y="4095750"/>
            <a:ext cx="685800" cy="645923"/>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484309" y="-723013"/>
            <a:ext cx="10018713" cy="2535864"/>
          </a:xfrm>
          <a:prstGeom prst="rect">
            <a:avLst/>
          </a:prstGeom>
        </p:spPr>
        <p:txBody>
          <a:bodyPr wrap="square" lIns="121900" tIns="121900" rIns="121900" bIns="121900" anchor="ctr" anchorCtr="0">
            <a:noAutofit/>
          </a:bodyPr>
          <a:lstStyle/>
          <a:p>
            <a:pPr lvl="0">
              <a:spcBef>
                <a:spcPts val="0"/>
              </a:spcBef>
              <a:buNone/>
            </a:pPr>
            <a:r>
              <a:rPr lang="en-US" dirty="0"/>
              <a:t>   </a:t>
            </a:r>
            <a:r>
              <a:rPr lang="en-US" dirty="0">
                <a:latin typeface="Calibri" charset="0"/>
                <a:ea typeface="Calibri" charset="0"/>
                <a:cs typeface="Calibri" charset="0"/>
              </a:rPr>
              <a:t>Experiments Results</a:t>
            </a:r>
            <a:endParaRPr dirty="0">
              <a:latin typeface="Calibri" charset="0"/>
              <a:ea typeface="Calibri" charset="0"/>
              <a:cs typeface="Calibri" charset="0"/>
            </a:endParaRPr>
          </a:p>
        </p:txBody>
      </p:sp>
      <p:pic>
        <p:nvPicPr>
          <p:cNvPr id="233" name="Shape 233"/>
          <p:cNvPicPr preferRelativeResize="0"/>
          <p:nvPr/>
        </p:nvPicPr>
        <p:blipFill>
          <a:blip r:embed="rId3">
            <a:alphaModFix/>
            <a:extLst>
              <a:ext uri="{BEBA8EAE-BF5A-486C-A8C5-ECC9F3942E4B}">
                <a14:imgProps xmlns:a14="http://schemas.microsoft.com/office/drawing/2010/main">
                  <a14:imgLayer r:embed="rId4">
                    <a14:imgEffect>
                      <a14:colorTemperature colorTemp="4747"/>
                    </a14:imgEffect>
                    <a14:imgEffect>
                      <a14:saturation sat="224000"/>
                    </a14:imgEffect>
                  </a14:imgLayer>
                </a14:imgProps>
              </a:ext>
            </a:extLst>
          </a:blip>
          <a:stretch>
            <a:fillRect/>
          </a:stretch>
        </p:blipFill>
        <p:spPr>
          <a:xfrm>
            <a:off x="1852906" y="1010092"/>
            <a:ext cx="10079667" cy="5241851"/>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EE01151A-066D-4D0E-9296-8C87E79054DE}"/>
              </a:ext>
            </a:extLst>
          </p:cNvPr>
          <p:cNvPicPr>
            <a:picLocks noChangeAspect="1"/>
          </p:cNvPicPr>
          <p:nvPr/>
        </p:nvPicPr>
        <p:blipFill>
          <a:blip r:embed="rId5"/>
          <a:stretch>
            <a:fillRect/>
          </a:stretch>
        </p:blipFill>
        <p:spPr>
          <a:xfrm>
            <a:off x="914658" y="1010092"/>
            <a:ext cx="11228252" cy="53757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ext uri="{BEBA8EAE-BF5A-486C-A8C5-ECC9F3942E4B}">
                <a14:imgProps xmlns:a14="http://schemas.microsoft.com/office/drawing/2010/main">
                  <a14:imgLayer r:embed="rId4">
                    <a14:imgEffect>
                      <a14:colorTemperature colorTemp="5849"/>
                    </a14:imgEffect>
                    <a14:imgEffect>
                      <a14:saturation sat="319000"/>
                    </a14:imgEffect>
                  </a14:imgLayer>
                </a14:imgProps>
              </a:ext>
            </a:extLst>
          </a:blip>
          <a:stretch/>
        </a:blip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452413" y="0"/>
            <a:ext cx="10018713" cy="1752599"/>
          </a:xfrm>
          <a:prstGeom prst="rect">
            <a:avLst/>
          </a:prstGeom>
        </p:spPr>
        <p:txBody>
          <a:bodyPr wrap="square" lIns="121900" tIns="121900" rIns="121900" bIns="121900" anchor="ctr" anchorCtr="0">
            <a:noAutofit/>
          </a:bodyPr>
          <a:lstStyle/>
          <a:p>
            <a:pPr lvl="0">
              <a:spcBef>
                <a:spcPts val="0"/>
              </a:spcBef>
              <a:buNone/>
            </a:pPr>
            <a:r>
              <a:rPr lang="en-US" dirty="0">
                <a:latin typeface="Calibri" charset="0"/>
                <a:ea typeface="Calibri" charset="0"/>
                <a:cs typeface="Calibri" charset="0"/>
                <a:sym typeface="Arial"/>
              </a:rPr>
              <a:t>Summary of Results: Averages  </a:t>
            </a:r>
          </a:p>
        </p:txBody>
      </p:sp>
      <p:pic>
        <p:nvPicPr>
          <p:cNvPr id="239" name="Shape 239"/>
          <p:cNvPicPr preferRelativeResize="0"/>
          <p:nvPr/>
        </p:nvPicPr>
        <p:blipFill>
          <a:blip r:embed="rId5">
            <a:alphaModFix/>
            <a:extLst>
              <a:ext uri="{BEBA8EAE-BF5A-486C-A8C5-ECC9F3942E4B}">
                <a14:imgProps xmlns:a14="http://schemas.microsoft.com/office/drawing/2010/main">
                  <a14:imgLayer r:embed="rId6">
                    <a14:imgEffect>
                      <a14:colorTemperature colorTemp="3346"/>
                    </a14:imgEffect>
                    <a14:imgEffect>
                      <a14:saturation sat="196000"/>
                    </a14:imgEffect>
                    <a14:imgEffect>
                      <a14:brightnessContrast bright="34000" contrast="-23000"/>
                    </a14:imgEffect>
                  </a14:imgLayer>
                </a14:imgProps>
              </a:ext>
            </a:extLst>
          </a:blip>
          <a:stretch>
            <a:fillRect/>
          </a:stretch>
        </p:blipFill>
        <p:spPr>
          <a:xfrm>
            <a:off x="1910564" y="1752599"/>
            <a:ext cx="9657659" cy="43671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7C07-238B-4799-A6BE-08D713D23B95}"/>
              </a:ext>
            </a:extLst>
          </p:cNvPr>
          <p:cNvSpPr>
            <a:spLocks noGrp="1"/>
          </p:cNvSpPr>
          <p:nvPr>
            <p:ph type="title"/>
          </p:nvPr>
        </p:nvSpPr>
        <p:spPr>
          <a:xfrm>
            <a:off x="1484311" y="1"/>
            <a:ext cx="10018713" cy="1428750"/>
          </a:xfrm>
        </p:spPr>
        <p:txBody>
          <a:bodyPr/>
          <a:lstStyle/>
          <a:p>
            <a:r>
              <a:rPr lang="en-US" dirty="0">
                <a:latin typeface="Calibri" charset="0"/>
                <a:ea typeface="Calibri" charset="0"/>
                <a:cs typeface="Calibri" charset="0"/>
              </a:rPr>
              <a:t>Summary of Results: Averages</a:t>
            </a:r>
          </a:p>
        </p:txBody>
      </p:sp>
      <p:graphicFrame>
        <p:nvGraphicFramePr>
          <p:cNvPr id="5" name="Content Placeholder 4">
            <a:extLst>
              <a:ext uri="{FF2B5EF4-FFF2-40B4-BE49-F238E27FC236}">
                <a16:creationId xmlns:a16="http://schemas.microsoft.com/office/drawing/2014/main" id="{C29378E0-A422-4DBB-8F50-7F8304F93015}"/>
              </a:ext>
            </a:extLst>
          </p:cNvPr>
          <p:cNvGraphicFramePr>
            <a:graphicFrameLocks noGrp="1"/>
          </p:cNvGraphicFramePr>
          <p:nvPr>
            <p:ph idx="1"/>
            <p:extLst>
              <p:ext uri="{D42A27DB-BD31-4B8C-83A1-F6EECF244321}">
                <p14:modId xmlns:p14="http://schemas.microsoft.com/office/powerpoint/2010/main" val="1133471099"/>
              </p:ext>
            </p:extLst>
          </p:nvPr>
        </p:nvGraphicFramePr>
        <p:xfrm>
          <a:off x="1593247" y="1428751"/>
          <a:ext cx="10018711" cy="1737360"/>
        </p:xfrm>
        <a:graphic>
          <a:graphicData uri="http://schemas.openxmlformats.org/drawingml/2006/table">
            <a:tbl>
              <a:tblPr firstRow="1" bandRow="1">
                <a:tableStyleId>{5C22544A-7EE6-4342-B048-85BDC9FD1C3A}</a:tableStyleId>
              </a:tblPr>
              <a:tblGrid>
                <a:gridCol w="2069937">
                  <a:extLst>
                    <a:ext uri="{9D8B030D-6E8A-4147-A177-3AD203B41FA5}">
                      <a16:colId xmlns:a16="http://schemas.microsoft.com/office/drawing/2014/main" val="3935381407"/>
                    </a:ext>
                  </a:extLst>
                </a:gridCol>
                <a:gridCol w="2043178">
                  <a:extLst>
                    <a:ext uri="{9D8B030D-6E8A-4147-A177-3AD203B41FA5}">
                      <a16:colId xmlns:a16="http://schemas.microsoft.com/office/drawing/2014/main" val="4110547778"/>
                    </a:ext>
                  </a:extLst>
                </a:gridCol>
                <a:gridCol w="1968532">
                  <a:extLst>
                    <a:ext uri="{9D8B030D-6E8A-4147-A177-3AD203B41FA5}">
                      <a16:colId xmlns:a16="http://schemas.microsoft.com/office/drawing/2014/main" val="2390777503"/>
                    </a:ext>
                  </a:extLst>
                </a:gridCol>
                <a:gridCol w="1968532">
                  <a:extLst>
                    <a:ext uri="{9D8B030D-6E8A-4147-A177-3AD203B41FA5}">
                      <a16:colId xmlns:a16="http://schemas.microsoft.com/office/drawing/2014/main" val="2565999140"/>
                    </a:ext>
                  </a:extLst>
                </a:gridCol>
                <a:gridCol w="1968532">
                  <a:extLst>
                    <a:ext uri="{9D8B030D-6E8A-4147-A177-3AD203B41FA5}">
                      <a16:colId xmlns:a16="http://schemas.microsoft.com/office/drawing/2014/main" val="873424111"/>
                    </a:ext>
                  </a:extLst>
                </a:gridCol>
              </a:tblGrid>
              <a:tr h="596205">
                <a:tc>
                  <a:txBody>
                    <a:bodyPr/>
                    <a:lstStyle/>
                    <a:p>
                      <a:r>
                        <a:rPr lang="en-US" dirty="0"/>
                        <a:t>Summary of </a:t>
                      </a:r>
                    </a:p>
                    <a:p>
                      <a:r>
                        <a:rPr lang="en-US" dirty="0"/>
                        <a:t>Averages</a:t>
                      </a:r>
                    </a:p>
                  </a:txBody>
                  <a:tcPr>
                    <a:solidFill>
                      <a:schemeClr val="accent2">
                        <a:lumMod val="75000"/>
                      </a:schemeClr>
                    </a:solidFill>
                  </a:tcPr>
                </a:tc>
                <a:tc>
                  <a:txBody>
                    <a:bodyPr/>
                    <a:lstStyle/>
                    <a:p>
                      <a:pPr algn="ctr"/>
                      <a:r>
                        <a:rPr lang="en-US" dirty="0"/>
                        <a:t>C1</a:t>
                      </a:r>
                    </a:p>
                  </a:txBody>
                  <a:tcPr/>
                </a:tc>
                <a:tc>
                  <a:txBody>
                    <a:bodyPr/>
                    <a:lstStyle/>
                    <a:p>
                      <a:pPr algn="ctr"/>
                      <a:r>
                        <a:rPr lang="en-US" dirty="0"/>
                        <a:t>C2</a:t>
                      </a:r>
                    </a:p>
                  </a:txBody>
                  <a:tcPr/>
                </a:tc>
                <a:tc>
                  <a:txBody>
                    <a:bodyPr/>
                    <a:lstStyle/>
                    <a:p>
                      <a:pPr algn="ctr"/>
                      <a:r>
                        <a:rPr lang="en-US" dirty="0"/>
                        <a:t>C3</a:t>
                      </a:r>
                    </a:p>
                  </a:txBody>
                  <a:tcPr/>
                </a:tc>
                <a:tc>
                  <a:txBody>
                    <a:bodyPr/>
                    <a:lstStyle/>
                    <a:p>
                      <a:pPr algn="ctr"/>
                      <a:r>
                        <a:rPr lang="en-US" dirty="0"/>
                        <a:t>C4</a:t>
                      </a:r>
                    </a:p>
                  </a:txBody>
                  <a:tcPr/>
                </a:tc>
                <a:extLst>
                  <a:ext uri="{0D108BD9-81ED-4DB2-BD59-A6C34878D82A}">
                    <a16:rowId xmlns:a16="http://schemas.microsoft.com/office/drawing/2014/main" val="542349051"/>
                  </a:ext>
                </a:extLst>
              </a:tr>
              <a:tr h="345421">
                <a:tc>
                  <a:txBody>
                    <a:bodyPr/>
                    <a:lstStyle/>
                    <a:p>
                      <a:r>
                        <a:rPr lang="en-US" dirty="0">
                          <a:solidFill>
                            <a:schemeClr val="bg1"/>
                          </a:solidFill>
                        </a:rPr>
                        <a:t>J48</a:t>
                      </a:r>
                    </a:p>
                  </a:txBody>
                  <a:tcPr>
                    <a:solidFill>
                      <a:srgbClr val="002060"/>
                    </a:solidFill>
                  </a:tcPr>
                </a:tc>
                <a:tc>
                  <a:txBody>
                    <a:bodyPr/>
                    <a:lstStyle/>
                    <a:p>
                      <a:pPr algn="ctr"/>
                      <a:r>
                        <a:rPr lang="en-US" dirty="0"/>
                        <a:t>76.35027%</a:t>
                      </a:r>
                    </a:p>
                  </a:txBody>
                  <a:tcPr/>
                </a:tc>
                <a:tc>
                  <a:txBody>
                    <a:bodyPr/>
                    <a:lstStyle/>
                    <a:p>
                      <a:pPr marL="0" algn="ctr" defTabSz="914400" rtl="0" eaLnBrk="1" fontAlgn="b" latinLnBrk="0" hangingPunct="1"/>
                      <a:r>
                        <a:rPr lang="en-US" sz="1800" kern="1200" dirty="0">
                          <a:solidFill>
                            <a:schemeClr val="dk1"/>
                          </a:solidFill>
                          <a:latin typeface="+mn-lt"/>
                          <a:ea typeface="+mn-ea"/>
                          <a:cs typeface="+mn-cs"/>
                        </a:rPr>
                        <a:t>76.20313%</a:t>
                      </a:r>
                    </a:p>
                  </a:txBody>
                  <a:tcPr marL="6350" marR="6350" marT="6350" marB="0" anchor="b"/>
                </a:tc>
                <a:tc>
                  <a:txBody>
                    <a:bodyPr/>
                    <a:lstStyle/>
                    <a:p>
                      <a:pPr marL="0" algn="ctr" defTabSz="914400" rtl="0" eaLnBrk="1" fontAlgn="b" latinLnBrk="0" hangingPunct="1"/>
                      <a:r>
                        <a:rPr lang="en-US" sz="1800" kern="1200" dirty="0">
                          <a:solidFill>
                            <a:schemeClr val="dk1"/>
                          </a:solidFill>
                          <a:latin typeface="+mn-lt"/>
                          <a:ea typeface="+mn-ea"/>
                          <a:cs typeface="+mn-cs"/>
                        </a:rPr>
                        <a:t>70.08985%</a:t>
                      </a:r>
                    </a:p>
                  </a:txBody>
                  <a:tcPr marL="6350" marR="6350" marT="6350" marB="0" anchor="b"/>
                </a:tc>
                <a:tc>
                  <a:txBody>
                    <a:bodyPr/>
                    <a:lstStyle/>
                    <a:p>
                      <a:pPr marL="0" algn="ctr" defTabSz="914400" rtl="0" eaLnBrk="1" fontAlgn="b" latinLnBrk="0" hangingPunct="1"/>
                      <a:r>
                        <a:rPr lang="en-US" sz="1800" kern="1200" dirty="0">
                          <a:solidFill>
                            <a:schemeClr val="dk1"/>
                          </a:solidFill>
                          <a:latin typeface="+mn-lt"/>
                          <a:ea typeface="+mn-ea"/>
                          <a:cs typeface="+mn-cs"/>
                        </a:rPr>
                        <a:t>69.89063%</a:t>
                      </a:r>
                    </a:p>
                  </a:txBody>
                  <a:tcPr marL="6350" marR="6350" marT="6350" marB="0" anchor="b"/>
                </a:tc>
                <a:extLst>
                  <a:ext uri="{0D108BD9-81ED-4DB2-BD59-A6C34878D82A}">
                    <a16:rowId xmlns:a16="http://schemas.microsoft.com/office/drawing/2014/main" val="744777293"/>
                  </a:ext>
                </a:extLst>
              </a:tr>
              <a:tr h="345421">
                <a:tc>
                  <a:txBody>
                    <a:bodyPr/>
                    <a:lstStyle/>
                    <a:p>
                      <a:r>
                        <a:rPr lang="en-US" dirty="0">
                          <a:solidFill>
                            <a:schemeClr val="bg1"/>
                          </a:solidFill>
                        </a:rPr>
                        <a:t>Naïve Bayes</a:t>
                      </a:r>
                    </a:p>
                  </a:txBody>
                  <a:tcPr>
                    <a:solidFill>
                      <a:srgbClr val="002060"/>
                    </a:solidFill>
                  </a:tcPr>
                </a:tc>
                <a:tc>
                  <a:txBody>
                    <a:bodyPr/>
                    <a:lstStyle/>
                    <a:p>
                      <a:pPr marL="0" algn="ctr" defTabSz="914400" rtl="0" eaLnBrk="1" fontAlgn="b" latinLnBrk="0" hangingPunct="1"/>
                      <a:r>
                        <a:rPr lang="en-US" sz="1800" kern="1200" dirty="0">
                          <a:solidFill>
                            <a:schemeClr val="dk1"/>
                          </a:solidFill>
                          <a:latin typeface="+mn-lt"/>
                          <a:ea typeface="+mn-ea"/>
                          <a:cs typeface="+mn-cs"/>
                        </a:rPr>
                        <a:t> 76.23699%</a:t>
                      </a:r>
                    </a:p>
                  </a:txBody>
                  <a:tcPr marL="6350" marR="6350" marT="6350" marB="0" anchor="b"/>
                </a:tc>
                <a:tc>
                  <a:txBody>
                    <a:bodyPr/>
                    <a:lstStyle/>
                    <a:p>
                      <a:pPr marL="0" algn="ctr" defTabSz="914400" rtl="0" eaLnBrk="1" fontAlgn="b" latinLnBrk="0" hangingPunct="1"/>
                      <a:r>
                        <a:rPr lang="en-US" sz="1800" kern="1200" dirty="0">
                          <a:solidFill>
                            <a:schemeClr val="dk1"/>
                          </a:solidFill>
                          <a:latin typeface="+mn-lt"/>
                          <a:ea typeface="+mn-ea"/>
                          <a:cs typeface="+mn-cs"/>
                        </a:rPr>
                        <a:t>76.20835%</a:t>
                      </a:r>
                    </a:p>
                  </a:txBody>
                  <a:tcPr marL="6350" marR="6350" marT="6350" marB="0" anchor="b"/>
                </a:tc>
                <a:tc>
                  <a:txBody>
                    <a:bodyPr/>
                    <a:lstStyle/>
                    <a:p>
                      <a:pPr marL="0" algn="ctr" defTabSz="914400" rtl="0" eaLnBrk="1" fontAlgn="b" latinLnBrk="0" hangingPunct="1"/>
                      <a:r>
                        <a:rPr lang="en-US" sz="1800" kern="1200" dirty="0">
                          <a:solidFill>
                            <a:schemeClr val="dk1"/>
                          </a:solidFill>
                          <a:latin typeface="+mn-lt"/>
                          <a:ea typeface="+mn-ea"/>
                          <a:cs typeface="+mn-cs"/>
                        </a:rPr>
                        <a:t>69.87759%</a:t>
                      </a:r>
                    </a:p>
                  </a:txBody>
                  <a:tcPr marL="6350" marR="6350" marT="6350" marB="0" anchor="b"/>
                </a:tc>
                <a:tc>
                  <a:txBody>
                    <a:bodyPr/>
                    <a:lstStyle/>
                    <a:p>
                      <a:pPr marL="0" algn="ctr" defTabSz="914400" rtl="0" eaLnBrk="1" fontAlgn="b" latinLnBrk="0" hangingPunct="1"/>
                      <a:r>
                        <a:rPr lang="en-US" sz="1800" kern="1200" dirty="0">
                          <a:solidFill>
                            <a:schemeClr val="dk1"/>
                          </a:solidFill>
                          <a:latin typeface="+mn-lt"/>
                          <a:ea typeface="+mn-ea"/>
                          <a:cs typeface="+mn-cs"/>
                        </a:rPr>
                        <a:t>69.74438%</a:t>
                      </a:r>
                    </a:p>
                  </a:txBody>
                  <a:tcPr marL="6350" marR="6350" marT="6350" marB="0" anchor="b"/>
                </a:tc>
                <a:extLst>
                  <a:ext uri="{0D108BD9-81ED-4DB2-BD59-A6C34878D82A}">
                    <a16:rowId xmlns:a16="http://schemas.microsoft.com/office/drawing/2014/main" val="1754192416"/>
                  </a:ext>
                </a:extLst>
              </a:tr>
              <a:tr h="345421">
                <a:tc>
                  <a:txBody>
                    <a:bodyPr/>
                    <a:lstStyle/>
                    <a:p>
                      <a:r>
                        <a:rPr lang="en-US" dirty="0" err="1">
                          <a:solidFill>
                            <a:schemeClr val="bg1"/>
                          </a:solidFill>
                        </a:rPr>
                        <a:t>JRip</a:t>
                      </a:r>
                      <a:endParaRPr lang="en-US" dirty="0">
                        <a:solidFill>
                          <a:schemeClr val="bg1"/>
                        </a:solidFill>
                      </a:endParaRPr>
                    </a:p>
                  </a:txBody>
                  <a:tcPr>
                    <a:solidFill>
                      <a:srgbClr val="002060"/>
                    </a:solidFill>
                  </a:tcPr>
                </a:tc>
                <a:tc>
                  <a:txBody>
                    <a:bodyPr/>
                    <a:lstStyle/>
                    <a:p>
                      <a:pPr marL="0" algn="ctr" defTabSz="914400" rtl="0" eaLnBrk="1" fontAlgn="b" latinLnBrk="0" hangingPunct="1"/>
                      <a:r>
                        <a:rPr lang="en-US" sz="1800" kern="1200" dirty="0">
                          <a:solidFill>
                            <a:schemeClr val="dk1"/>
                          </a:solidFill>
                          <a:latin typeface="+mn-lt"/>
                          <a:ea typeface="+mn-ea"/>
                          <a:cs typeface="+mn-cs"/>
                        </a:rPr>
                        <a:t>76.37502%</a:t>
                      </a:r>
                    </a:p>
                  </a:txBody>
                  <a:tcPr marL="6350" marR="6350" marT="6350" marB="0" anchor="b"/>
                </a:tc>
                <a:tc>
                  <a:txBody>
                    <a:bodyPr/>
                    <a:lstStyle/>
                    <a:p>
                      <a:pPr marL="0" algn="ctr" defTabSz="914400" rtl="0" eaLnBrk="1" fontAlgn="b" latinLnBrk="0" hangingPunct="1"/>
                      <a:r>
                        <a:rPr lang="en-US" sz="1800" kern="1200" dirty="0">
                          <a:solidFill>
                            <a:schemeClr val="dk1"/>
                          </a:solidFill>
                          <a:latin typeface="+mn-lt"/>
                          <a:ea typeface="+mn-ea"/>
                          <a:cs typeface="+mn-cs"/>
                        </a:rPr>
                        <a:t>76.23958%</a:t>
                      </a:r>
                    </a:p>
                  </a:txBody>
                  <a:tcPr marL="6350" marR="6350" marT="6350" marB="0" anchor="b"/>
                </a:tc>
                <a:tc>
                  <a:txBody>
                    <a:bodyPr/>
                    <a:lstStyle/>
                    <a:p>
                      <a:pPr marL="0" algn="ctr" defTabSz="914400" rtl="0" eaLnBrk="1" fontAlgn="b" latinLnBrk="0" hangingPunct="1"/>
                      <a:r>
                        <a:rPr lang="en-US" sz="1800" kern="1200" dirty="0">
                          <a:solidFill>
                            <a:schemeClr val="dk1"/>
                          </a:solidFill>
                          <a:latin typeface="+mn-lt"/>
                          <a:ea typeface="+mn-ea"/>
                          <a:cs typeface="+mn-cs"/>
                        </a:rPr>
                        <a:t>70.11718%</a:t>
                      </a:r>
                    </a:p>
                  </a:txBody>
                  <a:tcPr marL="6350" marR="6350" marT="6350" marB="0" anchor="b"/>
                </a:tc>
                <a:tc>
                  <a:txBody>
                    <a:bodyPr/>
                    <a:lstStyle/>
                    <a:p>
                      <a:pPr marL="0" algn="ctr" defTabSz="914400" rtl="0" eaLnBrk="1" fontAlgn="b" latinLnBrk="0" hangingPunct="1"/>
                      <a:r>
                        <a:rPr lang="en-US" sz="1800" kern="1200" dirty="0">
                          <a:solidFill>
                            <a:schemeClr val="dk1"/>
                          </a:solidFill>
                          <a:latin typeface="+mn-lt"/>
                          <a:ea typeface="+mn-ea"/>
                          <a:cs typeface="+mn-cs"/>
                        </a:rPr>
                        <a:t>69.91146%</a:t>
                      </a:r>
                    </a:p>
                  </a:txBody>
                  <a:tcPr marL="6350" marR="6350" marT="6350" marB="0" anchor="b"/>
                </a:tc>
                <a:extLst>
                  <a:ext uri="{0D108BD9-81ED-4DB2-BD59-A6C34878D82A}">
                    <a16:rowId xmlns:a16="http://schemas.microsoft.com/office/drawing/2014/main" val="668109904"/>
                  </a:ext>
                </a:extLst>
              </a:tr>
            </a:tbl>
          </a:graphicData>
        </a:graphic>
      </p:graphicFrame>
      <p:sp>
        <p:nvSpPr>
          <p:cNvPr id="6" name="TextBox 5">
            <a:extLst>
              <a:ext uri="{FF2B5EF4-FFF2-40B4-BE49-F238E27FC236}">
                <a16:creationId xmlns:a16="http://schemas.microsoft.com/office/drawing/2014/main" id="{B9DF30FF-073E-4448-A546-E1CD9DA75DF2}"/>
              </a:ext>
            </a:extLst>
          </p:cNvPr>
          <p:cNvSpPr txBox="1"/>
          <p:nvPr/>
        </p:nvSpPr>
        <p:spPr>
          <a:xfrm>
            <a:off x="1667857" y="3458864"/>
            <a:ext cx="98694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charset="0"/>
                <a:ea typeface="Calibri" charset="0"/>
                <a:cs typeface="Calibri" charset="0"/>
              </a:rPr>
              <a:t>Here, as expected, C3 and C4 perform relatively poorly.</a:t>
            </a:r>
          </a:p>
          <a:p>
            <a:pPr marL="285750" indent="-285750">
              <a:buFont typeface="Arial" panose="020B0604020202020204" pitchFamily="34" charset="0"/>
              <a:buChar char="•"/>
            </a:pPr>
            <a:r>
              <a:rPr lang="en-US" dirty="0">
                <a:latin typeface="Calibri" charset="0"/>
                <a:ea typeface="Calibri" charset="0"/>
                <a:cs typeface="Calibri" charset="0"/>
              </a:rPr>
              <a:t>This is due to the introduction of noise in the data (class variable).</a:t>
            </a:r>
          </a:p>
          <a:p>
            <a:pPr marL="285750" indent="-285750">
              <a:buFont typeface="Arial" panose="020B0604020202020204" pitchFamily="34" charset="0"/>
              <a:buChar char="•"/>
            </a:pPr>
            <a:r>
              <a:rPr lang="en-US" b="1" dirty="0" err="1">
                <a:latin typeface="Calibri" charset="0"/>
                <a:ea typeface="Calibri" charset="0"/>
                <a:cs typeface="Calibri" charset="0"/>
              </a:rPr>
              <a:t>JRip</a:t>
            </a:r>
            <a:r>
              <a:rPr lang="en-US" b="1" dirty="0">
                <a:latin typeface="Calibri" charset="0"/>
                <a:ea typeface="Calibri" charset="0"/>
                <a:cs typeface="Calibri" charset="0"/>
              </a:rPr>
              <a:t> provides the best performance among all the classifiers used to train data with an accuracy of 76.37502%</a:t>
            </a:r>
          </a:p>
          <a:p>
            <a:pPr marL="285750" indent="-285750">
              <a:buFont typeface="Arial" panose="020B0604020202020204" pitchFamily="34" charset="0"/>
              <a:buChar char="•"/>
            </a:pPr>
            <a:r>
              <a:rPr lang="en-US" dirty="0">
                <a:latin typeface="Calibri" charset="0"/>
                <a:ea typeface="Calibri" charset="0"/>
                <a:cs typeface="Calibri" charset="0"/>
              </a:rPr>
              <a:t>J48 comes second with a similar but slightly lower accuracy.</a:t>
            </a:r>
          </a:p>
          <a:p>
            <a:pPr marL="285750" indent="-285750">
              <a:buFont typeface="Arial" panose="020B0604020202020204" pitchFamily="34" charset="0"/>
              <a:buChar char="•"/>
            </a:pPr>
            <a:r>
              <a:rPr lang="en-US" dirty="0">
                <a:latin typeface="Calibri" charset="0"/>
                <a:ea typeface="Calibri" charset="0"/>
                <a:cs typeface="Calibri" charset="0"/>
              </a:rPr>
              <a:t>Our third classifier Naïve Bayes performs poorly compared to other algorithms.</a:t>
            </a:r>
          </a:p>
        </p:txBody>
      </p:sp>
    </p:spTree>
    <p:extLst>
      <p:ext uri="{BB962C8B-B14F-4D97-AF65-F5344CB8AC3E}">
        <p14:creationId xmlns:p14="http://schemas.microsoft.com/office/powerpoint/2010/main" val="1579498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484310" y="125731"/>
            <a:ext cx="10018713" cy="1245870"/>
          </a:xfrm>
          <a:prstGeom prst="rect">
            <a:avLst/>
          </a:prstGeom>
        </p:spPr>
        <p:txBody>
          <a:bodyPr wrap="square" lIns="121900" tIns="121900" rIns="121900" bIns="121900" anchor="ctr" anchorCtr="0">
            <a:noAutofit/>
          </a:bodyPr>
          <a:lstStyle/>
          <a:p>
            <a:pPr lvl="0">
              <a:spcBef>
                <a:spcPts val="0"/>
              </a:spcBef>
              <a:buNone/>
            </a:pPr>
            <a:r>
              <a:rPr lang="en-US" dirty="0">
                <a:latin typeface="Calibri" charset="0"/>
                <a:ea typeface="Calibri" charset="0"/>
                <a:cs typeface="Calibri" charset="0"/>
                <a:sym typeface="Arial"/>
              </a:rPr>
              <a:t>Summary of Results: Variance</a:t>
            </a:r>
          </a:p>
        </p:txBody>
      </p:sp>
      <p:pic>
        <p:nvPicPr>
          <p:cNvPr id="251" name="Shape 251"/>
          <p:cNvPicPr preferRelativeResize="0"/>
          <p:nvPr/>
        </p:nvPicPr>
        <p:blipFill>
          <a:blip r:embed="rId3">
            <a:alphaModFix/>
            <a:extLst>
              <a:ext uri="{BEBA8EAE-BF5A-486C-A8C5-ECC9F3942E4B}">
                <a14:imgProps xmlns:a14="http://schemas.microsoft.com/office/drawing/2010/main">
                  <a14:imgLayer r:embed="rId4">
                    <a14:imgEffect>
                      <a14:colorTemperature colorTemp="2903"/>
                    </a14:imgEffect>
                    <a14:imgEffect>
                      <a14:saturation sat="203000"/>
                    </a14:imgEffect>
                  </a14:imgLayer>
                </a14:imgProps>
              </a:ext>
            </a:extLst>
          </a:blip>
          <a:stretch>
            <a:fillRect/>
          </a:stretch>
        </p:blipFill>
        <p:spPr>
          <a:xfrm>
            <a:off x="1765005" y="1729933"/>
            <a:ext cx="9820670" cy="431999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FB34-2DCA-4646-A833-2A25F37DC073}"/>
              </a:ext>
            </a:extLst>
          </p:cNvPr>
          <p:cNvSpPr>
            <a:spLocks noGrp="1"/>
          </p:cNvSpPr>
          <p:nvPr>
            <p:ph type="title"/>
          </p:nvPr>
        </p:nvSpPr>
        <p:spPr>
          <a:xfrm>
            <a:off x="1484311" y="80011"/>
            <a:ext cx="10018713" cy="1165860"/>
          </a:xfrm>
        </p:spPr>
        <p:txBody>
          <a:bodyPr/>
          <a:lstStyle/>
          <a:p>
            <a:r>
              <a:rPr lang="en-US" dirty="0">
                <a:latin typeface="Calibri" charset="0"/>
                <a:ea typeface="Calibri" charset="0"/>
                <a:cs typeface="Calibri" charset="0"/>
              </a:rPr>
              <a:t>Summary of Results: Variance</a:t>
            </a:r>
          </a:p>
        </p:txBody>
      </p:sp>
      <p:graphicFrame>
        <p:nvGraphicFramePr>
          <p:cNvPr id="4" name="Content Placeholder 3">
            <a:extLst>
              <a:ext uri="{FF2B5EF4-FFF2-40B4-BE49-F238E27FC236}">
                <a16:creationId xmlns:a16="http://schemas.microsoft.com/office/drawing/2014/main" id="{4BFBB7D0-3AF1-4B85-B3EC-E24DE32D5D8C}"/>
              </a:ext>
            </a:extLst>
          </p:cNvPr>
          <p:cNvGraphicFramePr>
            <a:graphicFrameLocks noGrp="1"/>
          </p:cNvGraphicFramePr>
          <p:nvPr>
            <p:ph idx="1"/>
            <p:extLst>
              <p:ext uri="{D42A27DB-BD31-4B8C-83A1-F6EECF244321}">
                <p14:modId xmlns:p14="http://schemas.microsoft.com/office/powerpoint/2010/main" val="4200703006"/>
              </p:ext>
            </p:extLst>
          </p:nvPr>
        </p:nvGraphicFramePr>
        <p:xfrm>
          <a:off x="1571847" y="1569720"/>
          <a:ext cx="10018715" cy="1747520"/>
        </p:xfrm>
        <a:graphic>
          <a:graphicData uri="http://schemas.openxmlformats.org/drawingml/2006/table">
            <a:tbl>
              <a:tblPr firstRow="1" bandRow="1">
                <a:tableStyleId>{5C22544A-7EE6-4342-B048-85BDC9FD1C3A}</a:tableStyleId>
              </a:tblPr>
              <a:tblGrid>
                <a:gridCol w="2003743">
                  <a:extLst>
                    <a:ext uri="{9D8B030D-6E8A-4147-A177-3AD203B41FA5}">
                      <a16:colId xmlns:a16="http://schemas.microsoft.com/office/drawing/2014/main" val="2379640402"/>
                    </a:ext>
                  </a:extLst>
                </a:gridCol>
                <a:gridCol w="2003743">
                  <a:extLst>
                    <a:ext uri="{9D8B030D-6E8A-4147-A177-3AD203B41FA5}">
                      <a16:colId xmlns:a16="http://schemas.microsoft.com/office/drawing/2014/main" val="1602393481"/>
                    </a:ext>
                  </a:extLst>
                </a:gridCol>
                <a:gridCol w="2003743">
                  <a:extLst>
                    <a:ext uri="{9D8B030D-6E8A-4147-A177-3AD203B41FA5}">
                      <a16:colId xmlns:a16="http://schemas.microsoft.com/office/drawing/2014/main" val="353148965"/>
                    </a:ext>
                  </a:extLst>
                </a:gridCol>
                <a:gridCol w="2003743">
                  <a:extLst>
                    <a:ext uri="{9D8B030D-6E8A-4147-A177-3AD203B41FA5}">
                      <a16:colId xmlns:a16="http://schemas.microsoft.com/office/drawing/2014/main" val="635170809"/>
                    </a:ext>
                  </a:extLst>
                </a:gridCol>
                <a:gridCol w="2003743">
                  <a:extLst>
                    <a:ext uri="{9D8B030D-6E8A-4147-A177-3AD203B41FA5}">
                      <a16:colId xmlns:a16="http://schemas.microsoft.com/office/drawing/2014/main" val="3307518477"/>
                    </a:ext>
                  </a:extLst>
                </a:gridCol>
              </a:tblGrid>
              <a:tr h="370840">
                <a:tc>
                  <a:txBody>
                    <a:bodyPr/>
                    <a:lstStyle/>
                    <a:p>
                      <a:r>
                        <a:rPr lang="en-US" dirty="0"/>
                        <a:t>Summary of Variances</a:t>
                      </a:r>
                    </a:p>
                  </a:txBody>
                  <a:tcPr marL="87119" marR="87119">
                    <a:solidFill>
                      <a:schemeClr val="accent2">
                        <a:lumMod val="75000"/>
                      </a:schemeClr>
                    </a:solidFill>
                  </a:tcPr>
                </a:tc>
                <a:tc>
                  <a:txBody>
                    <a:bodyPr/>
                    <a:lstStyle/>
                    <a:p>
                      <a:pPr algn="ctr"/>
                      <a:r>
                        <a:rPr lang="en-US" dirty="0"/>
                        <a:t>C1</a:t>
                      </a:r>
                    </a:p>
                  </a:txBody>
                  <a:tcPr marL="87119" marR="87119"/>
                </a:tc>
                <a:tc>
                  <a:txBody>
                    <a:bodyPr/>
                    <a:lstStyle/>
                    <a:p>
                      <a:pPr algn="ctr"/>
                      <a:r>
                        <a:rPr lang="en-US" dirty="0"/>
                        <a:t>C2</a:t>
                      </a:r>
                    </a:p>
                  </a:txBody>
                  <a:tcPr marL="87119" marR="87119"/>
                </a:tc>
                <a:tc>
                  <a:txBody>
                    <a:bodyPr/>
                    <a:lstStyle/>
                    <a:p>
                      <a:pPr algn="ctr"/>
                      <a:r>
                        <a:rPr lang="en-US" dirty="0"/>
                        <a:t>C3</a:t>
                      </a:r>
                    </a:p>
                  </a:txBody>
                  <a:tcPr marL="87119" marR="87119"/>
                </a:tc>
                <a:tc>
                  <a:txBody>
                    <a:bodyPr/>
                    <a:lstStyle/>
                    <a:p>
                      <a:pPr algn="ctr"/>
                      <a:r>
                        <a:rPr lang="en-US" dirty="0"/>
                        <a:t>C4</a:t>
                      </a:r>
                    </a:p>
                  </a:txBody>
                  <a:tcPr marL="87119" marR="87119"/>
                </a:tc>
                <a:extLst>
                  <a:ext uri="{0D108BD9-81ED-4DB2-BD59-A6C34878D82A}">
                    <a16:rowId xmlns:a16="http://schemas.microsoft.com/office/drawing/2014/main" val="3728217599"/>
                  </a:ext>
                </a:extLst>
              </a:tr>
              <a:tr h="337130">
                <a:tc>
                  <a:txBody>
                    <a:bodyPr/>
                    <a:lstStyle/>
                    <a:p>
                      <a:r>
                        <a:rPr lang="en-US" dirty="0">
                          <a:solidFill>
                            <a:schemeClr val="bg1"/>
                          </a:solidFill>
                        </a:rPr>
                        <a:t>J48</a:t>
                      </a:r>
                    </a:p>
                  </a:txBody>
                  <a:tcPr marL="87119" marR="87119">
                    <a:solidFill>
                      <a:srgbClr val="002060"/>
                    </a:solidFill>
                  </a:tcPr>
                </a:tc>
                <a:tc>
                  <a:txBody>
                    <a:bodyPr/>
                    <a:lstStyle/>
                    <a:p>
                      <a:pPr algn="ctr" fontAlgn="b"/>
                      <a:r>
                        <a:rPr lang="en-US" sz="1800" kern="1200" dirty="0">
                          <a:solidFill>
                            <a:schemeClr val="dk1"/>
                          </a:solidFill>
                          <a:latin typeface="+mn-lt"/>
                          <a:ea typeface="+mn-ea"/>
                          <a:cs typeface="+mn-cs"/>
                        </a:rPr>
                        <a:t>0.058791</a:t>
                      </a:r>
                    </a:p>
                  </a:txBody>
                  <a:tcPr marL="6050" marR="6050" marT="6350" marB="0" anchor="b"/>
                </a:tc>
                <a:tc>
                  <a:txBody>
                    <a:bodyPr/>
                    <a:lstStyle/>
                    <a:p>
                      <a:pPr algn="ctr" fontAlgn="b"/>
                      <a:r>
                        <a:rPr lang="en-US" sz="1800" kern="1200" dirty="0">
                          <a:solidFill>
                            <a:schemeClr val="dk1"/>
                          </a:solidFill>
                          <a:latin typeface="+mn-lt"/>
                          <a:ea typeface="+mn-ea"/>
                          <a:cs typeface="+mn-cs"/>
                        </a:rPr>
                        <a:t>0.326834</a:t>
                      </a:r>
                    </a:p>
                  </a:txBody>
                  <a:tcPr marL="6050" marR="6050" marT="6350" marB="0" anchor="b"/>
                </a:tc>
                <a:tc>
                  <a:txBody>
                    <a:bodyPr/>
                    <a:lstStyle/>
                    <a:p>
                      <a:pPr algn="ctr" fontAlgn="b"/>
                      <a:r>
                        <a:rPr lang="en-US" sz="1800" kern="1200" dirty="0">
                          <a:solidFill>
                            <a:schemeClr val="dk1"/>
                          </a:solidFill>
                          <a:latin typeface="+mn-lt"/>
                          <a:ea typeface="+mn-ea"/>
                          <a:cs typeface="+mn-cs"/>
                        </a:rPr>
                        <a:t>0.061185</a:t>
                      </a:r>
                    </a:p>
                  </a:txBody>
                  <a:tcPr marL="6050" marR="6050" marT="6350" marB="0" anchor="b"/>
                </a:tc>
                <a:tc>
                  <a:txBody>
                    <a:bodyPr/>
                    <a:lstStyle/>
                    <a:p>
                      <a:pPr algn="ctr" fontAlgn="b"/>
                      <a:r>
                        <a:rPr lang="en-US" sz="1800" kern="1200" dirty="0">
                          <a:solidFill>
                            <a:schemeClr val="dk1"/>
                          </a:solidFill>
                          <a:latin typeface="+mn-lt"/>
                          <a:ea typeface="+mn-ea"/>
                          <a:cs typeface="+mn-cs"/>
                        </a:rPr>
                        <a:t>0.374059</a:t>
                      </a:r>
                    </a:p>
                  </a:txBody>
                  <a:tcPr marL="6050" marR="6050" marT="6350" marB="0" anchor="b"/>
                </a:tc>
                <a:extLst>
                  <a:ext uri="{0D108BD9-81ED-4DB2-BD59-A6C34878D82A}">
                    <a16:rowId xmlns:a16="http://schemas.microsoft.com/office/drawing/2014/main" val="1616652468"/>
                  </a:ext>
                </a:extLst>
              </a:tr>
              <a:tr h="370840">
                <a:tc>
                  <a:txBody>
                    <a:bodyPr/>
                    <a:lstStyle/>
                    <a:p>
                      <a:r>
                        <a:rPr lang="en-US" dirty="0">
                          <a:solidFill>
                            <a:schemeClr val="bg1"/>
                          </a:solidFill>
                        </a:rPr>
                        <a:t>Naïve Bayes</a:t>
                      </a:r>
                    </a:p>
                  </a:txBody>
                  <a:tcPr marL="87119" marR="87119">
                    <a:solidFill>
                      <a:srgbClr val="002060"/>
                    </a:solidFill>
                  </a:tcPr>
                </a:tc>
                <a:tc>
                  <a:txBody>
                    <a:bodyPr/>
                    <a:lstStyle/>
                    <a:p>
                      <a:pPr algn="ctr" fontAlgn="b"/>
                      <a:r>
                        <a:rPr lang="en-US" sz="1800" kern="1200" dirty="0">
                          <a:solidFill>
                            <a:schemeClr val="dk1"/>
                          </a:solidFill>
                          <a:latin typeface="+mn-lt"/>
                          <a:ea typeface="+mn-ea"/>
                          <a:cs typeface="+mn-cs"/>
                        </a:rPr>
                        <a:t>0.119017</a:t>
                      </a:r>
                    </a:p>
                  </a:txBody>
                  <a:tcPr marL="6050" marR="6050" marT="6350" marB="0" anchor="b"/>
                </a:tc>
                <a:tc>
                  <a:txBody>
                    <a:bodyPr/>
                    <a:lstStyle/>
                    <a:p>
                      <a:pPr algn="ctr" fontAlgn="b"/>
                      <a:r>
                        <a:rPr lang="en-US" sz="1800" kern="1200" dirty="0">
                          <a:solidFill>
                            <a:schemeClr val="dk1"/>
                          </a:solidFill>
                          <a:latin typeface="+mn-lt"/>
                          <a:ea typeface="+mn-ea"/>
                          <a:cs typeface="+mn-cs"/>
                        </a:rPr>
                        <a:t>0.325381</a:t>
                      </a:r>
                    </a:p>
                  </a:txBody>
                  <a:tcPr marL="6050" marR="6050" marT="6350" marB="0" anchor="b"/>
                </a:tc>
                <a:tc>
                  <a:txBody>
                    <a:bodyPr/>
                    <a:lstStyle/>
                    <a:p>
                      <a:pPr algn="ctr" fontAlgn="b"/>
                      <a:r>
                        <a:rPr lang="en-US" sz="1800" kern="1200" dirty="0">
                          <a:solidFill>
                            <a:schemeClr val="dk1"/>
                          </a:solidFill>
                          <a:latin typeface="+mn-lt"/>
                          <a:ea typeface="+mn-ea"/>
                          <a:cs typeface="+mn-cs"/>
                        </a:rPr>
                        <a:t>0.086406</a:t>
                      </a:r>
                    </a:p>
                  </a:txBody>
                  <a:tcPr marL="6050" marR="6050" marT="6350" marB="0" anchor="b"/>
                </a:tc>
                <a:tc>
                  <a:txBody>
                    <a:bodyPr/>
                    <a:lstStyle/>
                    <a:p>
                      <a:pPr algn="ctr" fontAlgn="b"/>
                      <a:r>
                        <a:rPr lang="en-US" sz="1800" kern="1200" dirty="0">
                          <a:solidFill>
                            <a:schemeClr val="dk1"/>
                          </a:solidFill>
                          <a:latin typeface="+mn-lt"/>
                          <a:ea typeface="+mn-ea"/>
                          <a:cs typeface="+mn-cs"/>
                        </a:rPr>
                        <a:t>0.453099</a:t>
                      </a:r>
                    </a:p>
                  </a:txBody>
                  <a:tcPr marL="6050" marR="6050" marT="6350" marB="0" anchor="b"/>
                </a:tc>
                <a:extLst>
                  <a:ext uri="{0D108BD9-81ED-4DB2-BD59-A6C34878D82A}">
                    <a16:rowId xmlns:a16="http://schemas.microsoft.com/office/drawing/2014/main" val="284480059"/>
                  </a:ext>
                </a:extLst>
              </a:tr>
              <a:tr h="370840">
                <a:tc>
                  <a:txBody>
                    <a:bodyPr/>
                    <a:lstStyle/>
                    <a:p>
                      <a:r>
                        <a:rPr lang="en-US" dirty="0" err="1">
                          <a:solidFill>
                            <a:schemeClr val="bg1"/>
                          </a:solidFill>
                        </a:rPr>
                        <a:t>JRip</a:t>
                      </a:r>
                      <a:endParaRPr lang="en-US" dirty="0">
                        <a:solidFill>
                          <a:schemeClr val="bg1"/>
                        </a:solidFill>
                      </a:endParaRPr>
                    </a:p>
                  </a:txBody>
                  <a:tcPr marL="87119" marR="87119">
                    <a:solidFill>
                      <a:srgbClr val="002060"/>
                    </a:solidFill>
                  </a:tcPr>
                </a:tc>
                <a:tc>
                  <a:txBody>
                    <a:bodyPr/>
                    <a:lstStyle/>
                    <a:p>
                      <a:pPr algn="ctr" fontAlgn="b"/>
                      <a:r>
                        <a:rPr lang="en-US" sz="1800" kern="1200" dirty="0">
                          <a:solidFill>
                            <a:schemeClr val="dk1"/>
                          </a:solidFill>
                          <a:latin typeface="+mn-lt"/>
                          <a:ea typeface="+mn-ea"/>
                          <a:cs typeface="+mn-cs"/>
                        </a:rPr>
                        <a:t>0.052257</a:t>
                      </a:r>
                    </a:p>
                  </a:txBody>
                  <a:tcPr marL="6050" marR="6050" marT="6350" marB="0" anchor="b"/>
                </a:tc>
                <a:tc>
                  <a:txBody>
                    <a:bodyPr/>
                    <a:lstStyle/>
                    <a:p>
                      <a:pPr algn="ctr" fontAlgn="b"/>
                      <a:r>
                        <a:rPr lang="en-US" sz="1800" kern="1200" dirty="0">
                          <a:solidFill>
                            <a:schemeClr val="dk1"/>
                          </a:solidFill>
                          <a:latin typeface="+mn-lt"/>
                          <a:ea typeface="+mn-ea"/>
                          <a:cs typeface="+mn-cs"/>
                        </a:rPr>
                        <a:t>0.300997</a:t>
                      </a:r>
                    </a:p>
                  </a:txBody>
                  <a:tcPr marL="6050" marR="6050" marT="6350" marB="0" anchor="b"/>
                </a:tc>
                <a:tc>
                  <a:txBody>
                    <a:bodyPr/>
                    <a:lstStyle/>
                    <a:p>
                      <a:pPr algn="ctr" fontAlgn="b"/>
                      <a:r>
                        <a:rPr lang="en-US" sz="1800" kern="1200" dirty="0">
                          <a:solidFill>
                            <a:schemeClr val="dk1"/>
                          </a:solidFill>
                          <a:latin typeface="+mn-lt"/>
                          <a:ea typeface="+mn-ea"/>
                          <a:cs typeface="+mn-cs"/>
                        </a:rPr>
                        <a:t>0.06222</a:t>
                      </a:r>
                    </a:p>
                  </a:txBody>
                  <a:tcPr marL="6050" marR="6050" marT="6350" marB="0" anchor="b"/>
                </a:tc>
                <a:tc>
                  <a:txBody>
                    <a:bodyPr/>
                    <a:lstStyle/>
                    <a:p>
                      <a:pPr algn="ctr" fontAlgn="b"/>
                      <a:r>
                        <a:rPr lang="en-US" sz="1800" kern="1200" dirty="0">
                          <a:solidFill>
                            <a:schemeClr val="dk1"/>
                          </a:solidFill>
                          <a:latin typeface="+mn-lt"/>
                          <a:ea typeface="+mn-ea"/>
                          <a:cs typeface="+mn-cs"/>
                        </a:rPr>
                        <a:t>0.370043</a:t>
                      </a:r>
                    </a:p>
                  </a:txBody>
                  <a:tcPr marL="6050" marR="6050" marT="6350" marB="0" anchor="b"/>
                </a:tc>
                <a:extLst>
                  <a:ext uri="{0D108BD9-81ED-4DB2-BD59-A6C34878D82A}">
                    <a16:rowId xmlns:a16="http://schemas.microsoft.com/office/drawing/2014/main" val="2997449586"/>
                  </a:ext>
                </a:extLst>
              </a:tr>
            </a:tbl>
          </a:graphicData>
        </a:graphic>
      </p:graphicFrame>
      <p:sp>
        <p:nvSpPr>
          <p:cNvPr id="7" name="TextBox 6">
            <a:extLst>
              <a:ext uri="{FF2B5EF4-FFF2-40B4-BE49-F238E27FC236}">
                <a16:creationId xmlns:a16="http://schemas.microsoft.com/office/drawing/2014/main" id="{B5561FB0-BCA1-4C82-9DDE-942DEF428C36}"/>
              </a:ext>
            </a:extLst>
          </p:cNvPr>
          <p:cNvSpPr txBox="1"/>
          <p:nvPr/>
        </p:nvSpPr>
        <p:spPr>
          <a:xfrm>
            <a:off x="1571847" y="3641089"/>
            <a:ext cx="10502348"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charset="0"/>
                <a:ea typeface="Calibri" charset="0"/>
                <a:cs typeface="Calibri" charset="0"/>
              </a:rPr>
              <a:t>As shown in the graph above, </a:t>
            </a:r>
            <a:r>
              <a:rPr lang="en-US" b="1" dirty="0" err="1">
                <a:latin typeface="Calibri" charset="0"/>
                <a:ea typeface="Calibri" charset="0"/>
                <a:cs typeface="Calibri" charset="0"/>
              </a:rPr>
              <a:t>JRip</a:t>
            </a:r>
            <a:r>
              <a:rPr lang="en-US" dirty="0">
                <a:latin typeface="Calibri" charset="0"/>
                <a:ea typeface="Calibri" charset="0"/>
                <a:cs typeface="Calibri" charset="0"/>
              </a:rPr>
              <a:t> has the lowest variance in a no noise – 20:80 percent split environment.</a:t>
            </a:r>
          </a:p>
          <a:p>
            <a:pPr marL="285750" indent="-285750">
              <a:buFont typeface="Arial" panose="020B0604020202020204" pitchFamily="34" charset="0"/>
              <a:buChar char="•"/>
            </a:pPr>
            <a:r>
              <a:rPr lang="en-US" dirty="0">
                <a:latin typeface="Calibri" charset="0"/>
                <a:ea typeface="Calibri" charset="0"/>
                <a:cs typeface="Calibri" charset="0"/>
              </a:rPr>
              <a:t>The Naïve Bayes has the highest variance among all three algorithms in the presence of noise.</a:t>
            </a:r>
          </a:p>
          <a:p>
            <a:pPr marL="285750" indent="-285750">
              <a:buFont typeface="Arial" panose="020B0604020202020204" pitchFamily="34" charset="0"/>
              <a:buChar char="•"/>
            </a:pPr>
            <a:r>
              <a:rPr lang="en-US" dirty="0">
                <a:latin typeface="Calibri" charset="0"/>
                <a:ea typeface="Calibri" charset="0"/>
                <a:cs typeface="Calibri" charset="0"/>
              </a:rPr>
              <a:t>The Naïve Bayes has the highest variation among all classifiers from C1 to C4 ; </a:t>
            </a:r>
            <a:r>
              <a:rPr lang="en-US" b="1" dirty="0">
                <a:latin typeface="Calibri" charset="0"/>
                <a:ea typeface="Calibri" charset="0"/>
                <a:cs typeface="Calibri" charset="0"/>
              </a:rPr>
              <a:t>That is, the Naïve Bayes is the least stable among all three classifiers.</a:t>
            </a:r>
          </a:p>
          <a:p>
            <a:pPr marL="285750" indent="-285750">
              <a:buFont typeface="Arial" panose="020B0604020202020204" pitchFamily="34" charset="0"/>
              <a:buChar char="•"/>
            </a:pPr>
            <a:r>
              <a:rPr lang="en-US" dirty="0">
                <a:latin typeface="Calibri" charset="0"/>
                <a:ea typeface="Calibri" charset="0"/>
                <a:cs typeface="Calibri" charset="0"/>
              </a:rPr>
              <a:t>The Naïve Bayes classifier varied 5 times between C3 and C4 i.e.: in the presence of noise.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29719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3" name="Shape 263" descr="Screen Shot 2017-10-30 at 11.54.42 PM.png"/>
          <p:cNvPicPr preferRelativeResize="0"/>
          <p:nvPr/>
        </p:nvPicPr>
        <p:blipFill rotWithShape="1">
          <a:blip r:embed="rId3">
            <a:alphaModFix/>
            <a:extLst>
              <a:ext uri="{BEBA8EAE-BF5A-486C-A8C5-ECC9F3942E4B}">
                <a14:imgProps xmlns:a14="http://schemas.microsoft.com/office/drawing/2010/main">
                  <a14:imgLayer r:embed="rId4">
                    <a14:imgEffect>
                      <a14:saturation sat="189000"/>
                    </a14:imgEffect>
                  </a14:imgLayer>
                </a14:imgProps>
              </a:ext>
            </a:extLst>
          </a:blip>
          <a:srcRect l="393" t="18535" r="701" b="18484"/>
          <a:stretch/>
        </p:blipFill>
        <p:spPr>
          <a:xfrm>
            <a:off x="0" y="0"/>
            <a:ext cx="12192000" cy="6858000"/>
          </a:xfrm>
          <a:prstGeom prst="rect">
            <a:avLst/>
          </a:prstGeom>
          <a:noFill/>
          <a:ln>
            <a:noFill/>
          </a:ln>
        </p:spPr>
      </p:pic>
      <p:sp>
        <p:nvSpPr>
          <p:cNvPr id="6" name="Shape 261">
            <a:extLst>
              <a:ext uri="{FF2B5EF4-FFF2-40B4-BE49-F238E27FC236}">
                <a16:creationId xmlns:a16="http://schemas.microsoft.com/office/drawing/2014/main" id="{39DFC409-A9E7-465E-BABD-BE8909AB453A}"/>
              </a:ext>
            </a:extLst>
          </p:cNvPr>
          <p:cNvSpPr txBox="1">
            <a:spLocks/>
          </p:cNvSpPr>
          <p:nvPr/>
        </p:nvSpPr>
        <p:spPr>
          <a:xfrm>
            <a:off x="308473" y="32850"/>
            <a:ext cx="4497443" cy="1325700"/>
          </a:xfrm>
          <a:prstGeom prst="rect">
            <a:avLst/>
          </a:prstGeom>
          <a:effectLst/>
        </p:spPr>
        <p:txBody>
          <a:bodyPr vert="horz" wrap="square" lIns="121900" tIns="121900" rIns="121900" bIns="121900" rtlCol="0" anchor="ctr" anchorCtr="0">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a:latin typeface="Calibri" charset="0"/>
                <a:ea typeface="Calibri" charset="0"/>
                <a:cs typeface="Calibri" charset="0"/>
              </a:rPr>
              <a:t>Weka Results</a:t>
            </a:r>
          </a:p>
        </p:txBody>
      </p:sp>
      <p:sp>
        <p:nvSpPr>
          <p:cNvPr id="7" name="Shape 262">
            <a:extLst>
              <a:ext uri="{FF2B5EF4-FFF2-40B4-BE49-F238E27FC236}">
                <a16:creationId xmlns:a16="http://schemas.microsoft.com/office/drawing/2014/main" id="{DBE556C2-C832-476A-B8EE-BDD33C31798C}"/>
              </a:ext>
            </a:extLst>
          </p:cNvPr>
          <p:cNvSpPr txBox="1"/>
          <p:nvPr/>
        </p:nvSpPr>
        <p:spPr>
          <a:xfrm>
            <a:off x="1169596" y="1358550"/>
            <a:ext cx="3317343" cy="630000"/>
          </a:xfrm>
          <a:prstGeom prst="rect">
            <a:avLst/>
          </a:prstGeom>
          <a:noFill/>
          <a:ln>
            <a:noFill/>
          </a:ln>
        </p:spPr>
        <p:txBody>
          <a:bodyPr wrap="square" lIns="91425" tIns="91425" rIns="91425" bIns="91425" anchor="ctr" anchorCtr="0">
            <a:noAutofit/>
          </a:bodyPr>
          <a:lstStyle/>
          <a:p>
            <a:pPr lvl="0" rtl="0">
              <a:lnSpc>
                <a:spcPct val="90000"/>
              </a:lnSpc>
              <a:spcBef>
                <a:spcPts val="1000"/>
              </a:spcBef>
              <a:spcAft>
                <a:spcPts val="2100"/>
              </a:spcAft>
              <a:buNone/>
            </a:pPr>
            <a:r>
              <a:rPr lang="en-US" sz="2800" dirty="0">
                <a:solidFill>
                  <a:schemeClr val="dk1"/>
                </a:solidFill>
                <a:latin typeface="Calibri"/>
                <a:ea typeface="Calibri"/>
                <a:cs typeface="Calibri"/>
                <a:sym typeface="Calibri"/>
              </a:rPr>
              <a:t>1) J48 :Decision Tree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838200" y="179100"/>
            <a:ext cx="10515600" cy="885000"/>
          </a:xfrm>
          <a:prstGeom prst="rect">
            <a:avLst/>
          </a:prstGeom>
        </p:spPr>
        <p:txBody>
          <a:bodyPr wrap="square" lIns="121900" tIns="121900" rIns="121900" bIns="121900" anchor="ctr" anchorCtr="0">
            <a:noAutofit/>
          </a:bodyPr>
          <a:lstStyle/>
          <a:p>
            <a:pPr lvl="0">
              <a:spcBef>
                <a:spcPts val="0"/>
              </a:spcBef>
              <a:buNone/>
            </a:pPr>
            <a:r>
              <a:rPr lang="en-US" dirty="0">
                <a:latin typeface="Calibri" charset="0"/>
                <a:ea typeface="Calibri" charset="0"/>
                <a:cs typeface="Calibri" charset="0"/>
              </a:rPr>
              <a:t>Result</a:t>
            </a:r>
          </a:p>
        </p:txBody>
      </p:sp>
      <p:sp>
        <p:nvSpPr>
          <p:cNvPr id="269" name="Shape 269"/>
          <p:cNvSpPr txBox="1">
            <a:spLocks noGrp="1"/>
          </p:cNvSpPr>
          <p:nvPr>
            <p:ph idx="1"/>
          </p:nvPr>
        </p:nvSpPr>
        <p:spPr>
          <a:xfrm>
            <a:off x="2087303" y="1064100"/>
            <a:ext cx="9695121" cy="5112600"/>
          </a:xfrm>
          <a:prstGeom prst="rect">
            <a:avLst/>
          </a:prstGeom>
        </p:spPr>
        <p:txBody>
          <a:bodyPr wrap="square" lIns="121900" tIns="121900" rIns="121900" bIns="121900" anchor="t" anchorCtr="0">
            <a:noAutofit/>
          </a:bodyPr>
          <a:lstStyle/>
          <a:p>
            <a:pPr marL="0" lvl="0" indent="0">
              <a:spcBef>
                <a:spcPts val="0"/>
              </a:spcBef>
              <a:buNone/>
            </a:pPr>
            <a:r>
              <a:rPr lang="en-US" dirty="0">
                <a:latin typeface="Calibri" charset="0"/>
                <a:ea typeface="Calibri" charset="0"/>
                <a:cs typeface="Calibri" charset="0"/>
              </a:rPr>
              <a:t>2) </a:t>
            </a:r>
            <a:r>
              <a:rPr lang="en-US" dirty="0" err="1">
                <a:latin typeface="Calibri" charset="0"/>
                <a:ea typeface="Calibri" charset="0"/>
                <a:cs typeface="Calibri" charset="0"/>
              </a:rPr>
              <a:t>Jrip</a:t>
            </a:r>
            <a:r>
              <a:rPr lang="en-US" dirty="0">
                <a:latin typeface="Calibri" charset="0"/>
                <a:ea typeface="Calibri" charset="0"/>
                <a:cs typeface="Calibri" charset="0"/>
              </a:rPr>
              <a:t> </a:t>
            </a:r>
          </a:p>
          <a:p>
            <a:pPr marL="0" lvl="0" indent="0">
              <a:spcBef>
                <a:spcPts val="0"/>
              </a:spcBef>
              <a:buNone/>
            </a:pPr>
            <a:r>
              <a:rPr lang="en-US" sz="1800" b="1" dirty="0">
                <a:latin typeface="Calibri" charset="0"/>
                <a:ea typeface="Calibri" charset="0"/>
                <a:cs typeface="Calibri" charset="0"/>
              </a:rPr>
              <a:t>Rule Set Obtained:</a:t>
            </a:r>
          </a:p>
          <a:p>
            <a:pPr marL="0" lvl="0" indent="0" rtl="0">
              <a:spcBef>
                <a:spcPts val="0"/>
              </a:spcBef>
              <a:buNone/>
            </a:pPr>
            <a:r>
              <a:rPr lang="en-US" sz="1800" b="1" dirty="0">
                <a:solidFill>
                  <a:srgbClr val="0D0D0D"/>
                </a:solidFill>
                <a:latin typeface="Calibri" charset="0"/>
                <a:ea typeface="Calibri" charset="0"/>
                <a:cs typeface="Calibri" charset="0"/>
                <a:sym typeface="Arial"/>
              </a:rPr>
              <a:t>Rule1:</a:t>
            </a:r>
          </a:p>
          <a:p>
            <a:pPr marL="0" lvl="0" indent="0" rtl="0">
              <a:lnSpc>
                <a:spcPct val="115000"/>
              </a:lnSpc>
              <a:spcBef>
                <a:spcPts val="1200"/>
              </a:spcBef>
              <a:buNone/>
            </a:pPr>
            <a:r>
              <a:rPr lang="en-US" sz="1800" dirty="0">
                <a:solidFill>
                  <a:srgbClr val="0D0D0D"/>
                </a:solidFill>
                <a:latin typeface="Calibri" charset="0"/>
                <a:ea typeface="Calibri" charset="0"/>
                <a:cs typeface="Calibri" charset="0"/>
                <a:sym typeface="Arial"/>
              </a:rPr>
              <a:t>(% Exit = '(0.666667-inf)') and (Bounce Rate = '(0.666667-1.333333]') and (Avg. Time on Page = '(-inf-572.666667]') and (Unique Pageviews  = '(-inf-4245.666667]') and (%Change(1-10) = '(-inf-51.6]') =&gt; %Change(11-20)='(20.488889-inf)' (2645.0/1110.0)</a:t>
            </a:r>
          </a:p>
          <a:p>
            <a:pPr marL="0" lvl="0" indent="0" rtl="0">
              <a:lnSpc>
                <a:spcPct val="115000"/>
              </a:lnSpc>
              <a:spcBef>
                <a:spcPts val="1200"/>
              </a:spcBef>
              <a:buNone/>
            </a:pPr>
            <a:r>
              <a:rPr lang="en-US" sz="1800" dirty="0">
                <a:solidFill>
                  <a:srgbClr val="0D0D0D"/>
                </a:solidFill>
                <a:latin typeface="Calibri" charset="0"/>
                <a:ea typeface="Calibri" charset="0"/>
                <a:cs typeface="Calibri" charset="0"/>
                <a:sym typeface="Arial"/>
              </a:rPr>
              <a:t> </a:t>
            </a:r>
            <a:r>
              <a:rPr lang="en-US" sz="1800" b="1" dirty="0">
                <a:solidFill>
                  <a:srgbClr val="0D0D0D"/>
                </a:solidFill>
                <a:latin typeface="Calibri" charset="0"/>
                <a:ea typeface="Calibri" charset="0"/>
                <a:cs typeface="Calibri" charset="0"/>
                <a:sym typeface="Arial"/>
              </a:rPr>
              <a:t>Rule2:</a:t>
            </a:r>
          </a:p>
          <a:p>
            <a:pPr marL="0" lvl="0" indent="0" rtl="0">
              <a:lnSpc>
                <a:spcPct val="115000"/>
              </a:lnSpc>
              <a:spcBef>
                <a:spcPts val="1200"/>
              </a:spcBef>
              <a:buNone/>
            </a:pPr>
            <a:r>
              <a:rPr lang="en-US" sz="1800" dirty="0">
                <a:solidFill>
                  <a:srgbClr val="0D0D0D"/>
                </a:solidFill>
                <a:latin typeface="Calibri" charset="0"/>
                <a:ea typeface="Calibri" charset="0"/>
                <a:cs typeface="Calibri" charset="0"/>
                <a:sym typeface="Arial"/>
              </a:rPr>
              <a:t>(% Exit = '(-inf-0.333333]') and (Bounce Rate = '(-inf-0.666667]') and (Pageviews = '(-inf-6684.333333]') and (Avg. Time on Page = '(-inf-572.666667]') and (%Change(1-10) = '(-inf-51.6]') =&gt; %Change(11-20)='(9.744444-20.488889]' (4211.0/1142.0)</a:t>
            </a:r>
          </a:p>
          <a:p>
            <a:pPr marL="0" lvl="0" indent="0" rtl="0">
              <a:lnSpc>
                <a:spcPct val="115000"/>
              </a:lnSpc>
              <a:spcBef>
                <a:spcPts val="1200"/>
              </a:spcBef>
              <a:buNone/>
            </a:pPr>
            <a:r>
              <a:rPr lang="en-US" sz="1800" b="1" dirty="0">
                <a:solidFill>
                  <a:srgbClr val="0D0D0D"/>
                </a:solidFill>
                <a:latin typeface="Calibri" charset="0"/>
                <a:ea typeface="Calibri" charset="0"/>
                <a:cs typeface="Calibri" charset="0"/>
                <a:sym typeface="Arial"/>
              </a:rPr>
              <a:t> Rule3:</a:t>
            </a:r>
          </a:p>
          <a:p>
            <a:pPr marL="0" lvl="0" indent="0" rtl="0">
              <a:lnSpc>
                <a:spcPct val="115000"/>
              </a:lnSpc>
              <a:spcBef>
                <a:spcPts val="1200"/>
              </a:spcBef>
              <a:buNone/>
            </a:pPr>
            <a:r>
              <a:rPr lang="en-US" sz="1800" dirty="0">
                <a:solidFill>
                  <a:srgbClr val="0D0D0D"/>
                </a:solidFill>
                <a:latin typeface="Calibri" charset="0"/>
                <a:ea typeface="Calibri" charset="0"/>
                <a:cs typeface="Calibri" charset="0"/>
                <a:sym typeface="Arial"/>
              </a:rPr>
              <a:t> =&gt; %Change(11-20)='(-inf-9.744444]' (2744.0/2.0)</a:t>
            </a:r>
          </a:p>
          <a:p>
            <a:pPr marL="0" lvl="0" indent="-69850" rtl="0">
              <a:lnSpc>
                <a:spcPct val="115000"/>
              </a:lnSpc>
              <a:spcBef>
                <a:spcPts val="1200"/>
              </a:spcBef>
              <a:buClr>
                <a:schemeClr val="dk1"/>
              </a:buClr>
              <a:buSzPct val="110000"/>
              <a:buFont typeface="Arial"/>
              <a:buNone/>
            </a:pPr>
            <a:endParaRPr sz="1000" dirty="0">
              <a:solidFill>
                <a:srgbClr val="0D0D0D"/>
              </a:solidFill>
              <a:latin typeface="Arial"/>
              <a:ea typeface="Arial"/>
              <a:cs typeface="Arial"/>
              <a:sym typeface="Arial"/>
            </a:endParaRPr>
          </a:p>
          <a:p>
            <a:pPr marL="0" lvl="0" indent="0">
              <a:spcBef>
                <a:spcPts val="0"/>
              </a:spcBef>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Shape 275"/>
          <p:cNvSpPr txBox="1">
            <a:spLocks noGrp="1"/>
          </p:cNvSpPr>
          <p:nvPr>
            <p:ph idx="1"/>
          </p:nvPr>
        </p:nvSpPr>
        <p:spPr>
          <a:xfrm>
            <a:off x="1235867" y="1885875"/>
            <a:ext cx="10515600" cy="552524"/>
          </a:xfrm>
          <a:prstGeom prst="rect">
            <a:avLst/>
          </a:prstGeom>
        </p:spPr>
        <p:txBody>
          <a:bodyPr wrap="square" lIns="121900" tIns="121900" rIns="121900" bIns="121900" anchor="t" anchorCtr="0">
            <a:noAutofit/>
          </a:bodyPr>
          <a:lstStyle/>
          <a:p>
            <a:pPr lvl="0">
              <a:spcBef>
                <a:spcPts val="0"/>
              </a:spcBef>
              <a:buNone/>
            </a:pPr>
            <a:r>
              <a:rPr lang="en-US" dirty="0"/>
              <a:t>        </a:t>
            </a:r>
            <a:r>
              <a:rPr lang="en-US" dirty="0">
                <a:latin typeface="Calibri" charset="0"/>
                <a:ea typeface="Calibri" charset="0"/>
                <a:cs typeface="Calibri" charset="0"/>
              </a:rPr>
              <a:t>Confusion Matrix</a:t>
            </a:r>
          </a:p>
        </p:txBody>
      </p:sp>
      <p:pic>
        <p:nvPicPr>
          <p:cNvPr id="6" name="Picture 5">
            <a:extLst>
              <a:ext uri="{FF2B5EF4-FFF2-40B4-BE49-F238E27FC236}">
                <a16:creationId xmlns:a16="http://schemas.microsoft.com/office/drawing/2014/main" id="{416D8FAC-3F8B-4F37-BB4E-9E85DB3B2939}"/>
              </a:ext>
            </a:extLst>
          </p:cNvPr>
          <p:cNvPicPr>
            <a:picLocks noChangeAspect="1"/>
          </p:cNvPicPr>
          <p:nvPr/>
        </p:nvPicPr>
        <p:blipFill>
          <a:blip r:embed="rId3"/>
          <a:stretch>
            <a:fillRect/>
          </a:stretch>
        </p:blipFill>
        <p:spPr>
          <a:xfrm>
            <a:off x="1235867" y="3307714"/>
            <a:ext cx="3086631" cy="14504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2">
            <a:schemeClr val="accent5"/>
          </a:lnRef>
          <a:fillRef idx="1">
            <a:schemeClr val="lt1"/>
          </a:fillRef>
          <a:effectRef idx="0">
            <a:schemeClr val="accent5"/>
          </a:effectRef>
          <a:fontRef idx="minor">
            <a:schemeClr val="dk1"/>
          </a:fontRef>
        </p:style>
      </p:pic>
      <p:pic>
        <p:nvPicPr>
          <p:cNvPr id="8" name="Picture 7">
            <a:extLst>
              <a:ext uri="{FF2B5EF4-FFF2-40B4-BE49-F238E27FC236}">
                <a16:creationId xmlns:a16="http://schemas.microsoft.com/office/drawing/2014/main" id="{7BE778BD-7434-446C-A6ED-8706E2722C74}"/>
              </a:ext>
            </a:extLst>
          </p:cNvPr>
          <p:cNvPicPr>
            <a:picLocks noChangeAspect="1"/>
          </p:cNvPicPr>
          <p:nvPr/>
        </p:nvPicPr>
        <p:blipFill>
          <a:blip r:embed="rId4"/>
          <a:stretch>
            <a:fillRect/>
          </a:stretch>
        </p:blipFill>
        <p:spPr>
          <a:xfrm>
            <a:off x="4773008" y="3307714"/>
            <a:ext cx="3086631" cy="14504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D21A8BC4-925B-44D3-9E55-EB78E811CDCB}"/>
              </a:ext>
            </a:extLst>
          </p:cNvPr>
          <p:cNvSpPr txBox="1"/>
          <p:nvPr/>
        </p:nvSpPr>
        <p:spPr>
          <a:xfrm>
            <a:off x="2148840" y="5129784"/>
            <a:ext cx="1947672" cy="369332"/>
          </a:xfrm>
          <a:prstGeom prst="rect">
            <a:avLst/>
          </a:prstGeom>
          <a:noFill/>
        </p:spPr>
        <p:txBody>
          <a:bodyPr wrap="square" rtlCol="0">
            <a:spAutoFit/>
          </a:bodyPr>
          <a:lstStyle/>
          <a:p>
            <a:r>
              <a:rPr lang="en-US" dirty="0"/>
              <a:t>J48</a:t>
            </a:r>
          </a:p>
        </p:txBody>
      </p:sp>
      <p:sp>
        <p:nvSpPr>
          <p:cNvPr id="12" name="TextBox 11">
            <a:extLst>
              <a:ext uri="{FF2B5EF4-FFF2-40B4-BE49-F238E27FC236}">
                <a16:creationId xmlns:a16="http://schemas.microsoft.com/office/drawing/2014/main" id="{A7F5ED8C-7208-44AF-83DD-619B0CA91603}"/>
              </a:ext>
            </a:extLst>
          </p:cNvPr>
          <p:cNvSpPr txBox="1"/>
          <p:nvPr/>
        </p:nvSpPr>
        <p:spPr>
          <a:xfrm>
            <a:off x="5376607" y="5159002"/>
            <a:ext cx="2612201" cy="369332"/>
          </a:xfrm>
          <a:prstGeom prst="rect">
            <a:avLst/>
          </a:prstGeom>
          <a:noFill/>
        </p:spPr>
        <p:txBody>
          <a:bodyPr wrap="square" rtlCol="0">
            <a:spAutoFit/>
          </a:bodyPr>
          <a:lstStyle/>
          <a:p>
            <a:r>
              <a:rPr lang="en-US" dirty="0"/>
              <a:t>Naïve Bayes</a:t>
            </a:r>
          </a:p>
        </p:txBody>
      </p:sp>
      <p:pic>
        <p:nvPicPr>
          <p:cNvPr id="11" name="Picture 10" descr="A screenshot of a cell phone&#10;&#10;Description generated with very high confidence">
            <a:extLst>
              <a:ext uri="{FF2B5EF4-FFF2-40B4-BE49-F238E27FC236}">
                <a16:creationId xmlns:a16="http://schemas.microsoft.com/office/drawing/2014/main" id="{D3D859C4-32B2-48C5-86CE-F1C531620A86}"/>
              </a:ext>
            </a:extLst>
          </p:cNvPr>
          <p:cNvPicPr>
            <a:picLocks noChangeAspect="1"/>
          </p:cNvPicPr>
          <p:nvPr/>
        </p:nvPicPr>
        <p:blipFill>
          <a:blip r:embed="rId5"/>
          <a:stretch>
            <a:fillRect/>
          </a:stretch>
        </p:blipFill>
        <p:spPr>
          <a:xfrm>
            <a:off x="8485632" y="3328416"/>
            <a:ext cx="3478984" cy="13624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293C0176-9F05-4993-9BB7-D972EBF77A3E}"/>
              </a:ext>
            </a:extLst>
          </p:cNvPr>
          <p:cNvSpPr txBox="1"/>
          <p:nvPr/>
        </p:nvSpPr>
        <p:spPr>
          <a:xfrm>
            <a:off x="9628632" y="5129784"/>
            <a:ext cx="1795272" cy="369332"/>
          </a:xfrm>
          <a:prstGeom prst="rect">
            <a:avLst/>
          </a:prstGeom>
          <a:noFill/>
        </p:spPr>
        <p:txBody>
          <a:bodyPr wrap="square" rtlCol="0">
            <a:spAutoFit/>
          </a:bodyPr>
          <a:lstStyle/>
          <a:p>
            <a:r>
              <a:rPr lang="en-US" dirty="0" err="1"/>
              <a:t>JRip</a:t>
            </a:r>
            <a:endParaRPr lang="en-US" dirty="0"/>
          </a:p>
        </p:txBody>
      </p:sp>
      <p:sp>
        <p:nvSpPr>
          <p:cNvPr id="3" name="Title 2">
            <a:extLst>
              <a:ext uri="{FF2B5EF4-FFF2-40B4-BE49-F238E27FC236}">
                <a16:creationId xmlns:a16="http://schemas.microsoft.com/office/drawing/2014/main" id="{A5C974DF-E230-447A-8AD0-D9A2948EAEC9}"/>
              </a:ext>
            </a:extLst>
          </p:cNvPr>
          <p:cNvSpPr>
            <a:spLocks noGrp="1"/>
          </p:cNvSpPr>
          <p:nvPr>
            <p:ph type="title"/>
          </p:nvPr>
        </p:nvSpPr>
        <p:spPr/>
        <p:txBody>
          <a:bodyPr/>
          <a:lstStyle/>
          <a:p>
            <a:endParaRPr lang="en-US"/>
          </a:p>
        </p:txBody>
      </p:sp>
      <p:sp>
        <p:nvSpPr>
          <p:cNvPr id="13" name="Shape 268">
            <a:extLst>
              <a:ext uri="{FF2B5EF4-FFF2-40B4-BE49-F238E27FC236}">
                <a16:creationId xmlns:a16="http://schemas.microsoft.com/office/drawing/2014/main" id="{3260DFF3-7489-45F5-9B93-88CFAAFF6799}"/>
              </a:ext>
            </a:extLst>
          </p:cNvPr>
          <p:cNvSpPr txBox="1">
            <a:spLocks/>
          </p:cNvSpPr>
          <p:nvPr/>
        </p:nvSpPr>
        <p:spPr>
          <a:xfrm>
            <a:off x="838200" y="179100"/>
            <a:ext cx="10515600" cy="885000"/>
          </a:xfrm>
          <a:prstGeom prst="rect">
            <a:avLst/>
          </a:prstGeom>
          <a:effectLst/>
        </p:spPr>
        <p:txBody>
          <a:bodyPr vert="horz" wrap="square" lIns="121900" tIns="121900" rIns="121900" bIns="121900" rtlCol="0" anchor="ctr" anchorCtr="0">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a:latin typeface="Calibri" charset="0"/>
                <a:ea typeface="Calibri" charset="0"/>
                <a:cs typeface="Calibri" charset="0"/>
              </a:rPr>
              <a:t>Result</a:t>
            </a:r>
            <a:endParaRPr lang="en-US" dirty="0">
              <a:latin typeface="Calibri" charset="0"/>
              <a:ea typeface="Calibri" charset="0"/>
              <a:cs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1484311" y="114301"/>
            <a:ext cx="10018713" cy="1275441"/>
          </a:xfrm>
          <a:prstGeom prst="rect">
            <a:avLst/>
          </a:prstGeom>
        </p:spPr>
        <p:txBody>
          <a:bodyPr wrap="square" lIns="121900" tIns="121900" rIns="121900" bIns="121900" anchor="ctr" anchorCtr="0">
            <a:noAutofit/>
          </a:bodyPr>
          <a:lstStyle/>
          <a:p>
            <a:pPr lvl="0">
              <a:spcBef>
                <a:spcPts val="0"/>
              </a:spcBef>
              <a:buNone/>
            </a:pPr>
            <a:r>
              <a:rPr lang="en-US" dirty="0">
                <a:latin typeface="Calibri" charset="0"/>
                <a:ea typeface="Calibri" charset="0"/>
                <a:cs typeface="Calibri" charset="0"/>
              </a:rPr>
              <a:t>Conclusion </a:t>
            </a:r>
          </a:p>
        </p:txBody>
      </p:sp>
      <p:sp>
        <p:nvSpPr>
          <p:cNvPr id="5" name="Shape 281"/>
          <p:cNvSpPr txBox="1">
            <a:spLocks/>
          </p:cNvSpPr>
          <p:nvPr/>
        </p:nvSpPr>
        <p:spPr>
          <a:xfrm>
            <a:off x="1934253" y="1389742"/>
            <a:ext cx="7514547" cy="3124201"/>
          </a:xfrm>
          <a:prstGeom prst="rect">
            <a:avLst/>
          </a:prstGeom>
        </p:spPr>
        <p:txBody>
          <a:bodyPr vert="horz" wrap="square" lIns="121900" tIns="121900" rIns="121900" bIns="121900" rtlCol="0" anchor="t" anchorCtr="0">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spcBef>
                <a:spcPts val="0"/>
              </a:spcBef>
              <a:buFont typeface="Arial"/>
              <a:buNone/>
            </a:pPr>
            <a:r>
              <a:rPr lang="en-US" dirty="0"/>
              <a:t>Data mining on real  time  web  data  and  was  a sincere  attempt  to  answer some  questions  from  a  company growth perspective.</a:t>
            </a:r>
          </a:p>
          <a:p>
            <a:pPr>
              <a:spcBef>
                <a:spcPts val="0"/>
              </a:spcBef>
              <a:buFont typeface="Arial"/>
              <a:buNone/>
            </a:pPr>
            <a:endParaRPr lang="en-US" dirty="0"/>
          </a:p>
          <a:p>
            <a:pPr>
              <a:spcBef>
                <a:spcPts val="0"/>
              </a:spcBef>
            </a:pPr>
            <a:r>
              <a:rPr lang="en-US" dirty="0"/>
              <a:t>Averages and Variance: Best Technique</a:t>
            </a:r>
          </a:p>
          <a:p>
            <a:pPr>
              <a:spcBef>
                <a:spcPts val="0"/>
              </a:spcBef>
            </a:pPr>
            <a:endParaRPr lang="en-US" dirty="0"/>
          </a:p>
          <a:p>
            <a:pPr>
              <a:spcBef>
                <a:spcPts val="0"/>
              </a:spcBef>
            </a:pPr>
            <a:r>
              <a:rPr lang="en-US" dirty="0"/>
              <a:t>Page Views formula(Ruleset) for Company Growth</a:t>
            </a:r>
          </a:p>
          <a:p>
            <a:pPr>
              <a:spcBef>
                <a:spcPts val="0"/>
              </a:spcBef>
              <a:buFont typeface="Arial"/>
              <a:buNone/>
            </a:pPr>
            <a:endParaRPr lang="en-US" dirty="0"/>
          </a:p>
          <a:p>
            <a:pPr marL="0" indent="0">
              <a:buNone/>
            </a:pPr>
            <a:r>
              <a:rPr lang="en-US" sz="2000" dirty="0"/>
              <a:t>Inference: User’s all across are generating page views reading articles online but to make it grow exponentially in future, the Company needs to concentrate more on strategies focusing % Exit, Bounce Rate,  and Avg. time on page attributes.</a:t>
            </a:r>
          </a:p>
          <a:p>
            <a:pPr>
              <a:spcBef>
                <a:spcPts val="0"/>
              </a:spcBef>
              <a:buFont typeface="Arial"/>
              <a:buNone/>
            </a:pPr>
            <a:endParaRPr lang="en-US" dirty="0"/>
          </a:p>
          <a:p>
            <a:pPr>
              <a:spcBef>
                <a:spcPts val="0"/>
              </a:spcBef>
              <a:buFont typeface="Arial"/>
              <a:buNone/>
            </a:pPr>
            <a:endParaRPr lang="en-US" dirty="0"/>
          </a:p>
          <a:p>
            <a:pPr>
              <a:spcBef>
                <a:spcPts val="0"/>
              </a:spcBef>
              <a:buFont typeface="Arial"/>
              <a:buNone/>
            </a:pPr>
            <a:endParaRPr lang="en-US" dirty="0"/>
          </a:p>
          <a:p>
            <a:pPr>
              <a:spcBef>
                <a:spcPts val="0"/>
              </a:spcBef>
              <a:buFont typeface="Arial"/>
              <a:buNone/>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00" y="2094830"/>
            <a:ext cx="2714172" cy="314301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1484310" y="235858"/>
            <a:ext cx="10018713" cy="1172029"/>
          </a:xfrm>
          <a:prstGeom prst="rect">
            <a:avLst/>
          </a:prstGeom>
        </p:spPr>
        <p:txBody>
          <a:bodyPr wrap="square" lIns="121900" tIns="121900" rIns="121900" bIns="121900" anchor="ctr" anchorCtr="0">
            <a:noAutofit/>
          </a:bodyPr>
          <a:lstStyle/>
          <a:p>
            <a:pPr lvl="0">
              <a:spcBef>
                <a:spcPts val="0"/>
              </a:spcBef>
              <a:buNone/>
            </a:pPr>
            <a:r>
              <a:rPr lang="en-US" dirty="0">
                <a:latin typeface="Calibri" charset="0"/>
                <a:ea typeface="Calibri" charset="0"/>
                <a:cs typeface="Calibri" charset="0"/>
              </a:rPr>
              <a:t>Future Scope</a:t>
            </a:r>
          </a:p>
        </p:txBody>
      </p:sp>
      <p:sp>
        <p:nvSpPr>
          <p:cNvPr id="5" name="Shape 287"/>
          <p:cNvSpPr txBox="1">
            <a:spLocks noGrp="1"/>
          </p:cNvSpPr>
          <p:nvPr>
            <p:ph idx="1"/>
          </p:nvPr>
        </p:nvSpPr>
        <p:spPr>
          <a:xfrm>
            <a:off x="3643086" y="2188027"/>
            <a:ext cx="7859937" cy="3124201"/>
          </a:xfrm>
          <a:prstGeom prst="rect">
            <a:avLst/>
          </a:prstGeom>
        </p:spPr>
        <p:txBody>
          <a:bodyPr wrap="square" lIns="121900" tIns="121900" rIns="121900" bIns="121900" anchor="t" anchorCtr="0">
            <a:noAutofit/>
          </a:bodyPr>
          <a:lstStyle/>
          <a:p>
            <a:pPr algn="just">
              <a:spcBef>
                <a:spcPts val="0"/>
              </a:spcBef>
            </a:pPr>
            <a:r>
              <a:rPr lang="en-US" dirty="0"/>
              <a:t>One   very   important   challenge   this   analysis   pose   to   us is to find a suitable model to mine the information   for   comparison   purposes based on Page Views.</a:t>
            </a:r>
          </a:p>
          <a:p>
            <a:pPr algn="just">
              <a:spcBef>
                <a:spcPts val="0"/>
              </a:spcBef>
            </a:pPr>
            <a:endParaRPr lang="en-US" dirty="0"/>
          </a:p>
          <a:p>
            <a:pPr algn="just">
              <a:spcBef>
                <a:spcPts val="0"/>
              </a:spcBef>
            </a:pPr>
            <a:r>
              <a:rPr lang="en-US" dirty="0"/>
              <a:t>We further plan to use regression technique, as the nature of the data is numeric and then compare the results with classification algorithms and see if we can come up with better results.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707" y="2188027"/>
            <a:ext cx="2857500" cy="381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838200" y="133175"/>
            <a:ext cx="10515600" cy="1198500"/>
          </a:xfrm>
          <a:prstGeom prst="rect">
            <a:avLst/>
          </a:prstGeom>
        </p:spPr>
        <p:txBody>
          <a:bodyPr wrap="square" lIns="121900" tIns="121900" rIns="121900" bIns="121900" anchor="ctr" anchorCtr="0">
            <a:noAutofit/>
          </a:bodyPr>
          <a:lstStyle/>
          <a:p>
            <a:pPr lvl="0">
              <a:spcBef>
                <a:spcPts val="0"/>
              </a:spcBef>
              <a:buNone/>
            </a:pPr>
            <a:r>
              <a:rPr lang="en-US" dirty="0">
                <a:latin typeface="Calibri" charset="0"/>
                <a:ea typeface="Calibri" charset="0"/>
                <a:cs typeface="Calibri" charset="0"/>
              </a:rPr>
              <a:t>What is Web Analytics? </a:t>
            </a:r>
          </a:p>
        </p:txBody>
      </p:sp>
      <p:sp>
        <p:nvSpPr>
          <p:cNvPr id="106" name="Shape 106"/>
          <p:cNvSpPr txBox="1"/>
          <p:nvPr/>
        </p:nvSpPr>
        <p:spPr>
          <a:xfrm>
            <a:off x="1339702" y="1867350"/>
            <a:ext cx="7469400" cy="1673292"/>
          </a:xfrm>
          <a:prstGeom prst="rect">
            <a:avLst/>
          </a:prstGeom>
          <a:noFill/>
          <a:ln>
            <a:noFill/>
          </a:ln>
        </p:spPr>
        <p:txBody>
          <a:bodyPr wrap="square" lIns="91425" tIns="91425" rIns="91425" bIns="91425" anchor="t" anchorCtr="0">
            <a:noAutofit/>
          </a:bodyPr>
          <a:lstStyle/>
          <a:p>
            <a:pPr lvl="0">
              <a:spcBef>
                <a:spcPts val="0"/>
              </a:spcBef>
              <a:buNone/>
            </a:pPr>
            <a:r>
              <a:rPr lang="en-US" sz="1800" b="1" dirty="0">
                <a:latin typeface="Calibri" charset="0"/>
                <a:ea typeface="Calibri" charset="0"/>
                <a:cs typeface="Calibri" charset="0"/>
                <a:sym typeface="Georgia"/>
              </a:rPr>
              <a:t>The Digital Revolution:</a:t>
            </a:r>
          </a:p>
          <a:p>
            <a:pPr lvl="0">
              <a:spcBef>
                <a:spcPts val="0"/>
              </a:spcBef>
              <a:buNone/>
            </a:pPr>
            <a:endParaRPr dirty="0">
              <a:latin typeface="Calibri" charset="0"/>
              <a:ea typeface="Calibri" charset="0"/>
              <a:cs typeface="Calibri" charset="0"/>
              <a:sym typeface="Georgia"/>
            </a:endParaRPr>
          </a:p>
          <a:p>
            <a:pPr lvl="0">
              <a:spcBef>
                <a:spcPts val="0"/>
              </a:spcBef>
              <a:buNone/>
            </a:pPr>
            <a:r>
              <a:rPr lang="en-US" sz="1800" dirty="0">
                <a:latin typeface="Calibri" charset="0"/>
                <a:ea typeface="Calibri" charset="0"/>
                <a:cs typeface="Calibri" charset="0"/>
                <a:sym typeface="Georgia"/>
              </a:rPr>
              <a:t>Personal computers</a:t>
            </a:r>
            <a:r>
              <a:rPr lang="en-US" sz="1800" dirty="0">
                <a:solidFill>
                  <a:schemeClr val="dk1"/>
                </a:solidFill>
                <a:latin typeface="Calibri" charset="0"/>
                <a:ea typeface="Calibri" charset="0"/>
                <a:cs typeface="Calibri" charset="0"/>
                <a:sym typeface="Georgia"/>
              </a:rPr>
              <a:t> and smartphones put the ability to access, modify, store and share digital media in the hands of billions of people</a:t>
            </a:r>
          </a:p>
        </p:txBody>
      </p:sp>
      <p:pic>
        <p:nvPicPr>
          <p:cNvPr id="107" name="Shape 107" descr="Website-Analytics-lebanon.png"/>
          <p:cNvPicPr preferRelativeResize="0"/>
          <p:nvPr/>
        </p:nvPicPr>
        <p:blipFill>
          <a:blip r:embed="rId3">
            <a:alphaModFix/>
          </a:blip>
          <a:stretch>
            <a:fillRect/>
          </a:stretch>
        </p:blipFill>
        <p:spPr>
          <a:xfrm>
            <a:off x="8336963" y="1130860"/>
            <a:ext cx="3722625" cy="3014952"/>
          </a:xfrm>
          <a:prstGeom prst="rect">
            <a:avLst/>
          </a:prstGeom>
          <a:noFill/>
          <a:ln>
            <a:noFill/>
          </a:ln>
        </p:spPr>
      </p:pic>
      <p:sp>
        <p:nvSpPr>
          <p:cNvPr id="109" name="Shape 109"/>
          <p:cNvSpPr txBox="1"/>
          <p:nvPr/>
        </p:nvSpPr>
        <p:spPr>
          <a:xfrm>
            <a:off x="5007934" y="4766050"/>
            <a:ext cx="6619565" cy="1313700"/>
          </a:xfrm>
          <a:prstGeom prst="rect">
            <a:avLst/>
          </a:prstGeom>
          <a:noFill/>
          <a:ln>
            <a:noFill/>
          </a:ln>
        </p:spPr>
        <p:txBody>
          <a:bodyPr wrap="square" lIns="91425" tIns="91425" rIns="91425" bIns="91425" anchor="t" anchorCtr="0">
            <a:noAutofit/>
          </a:bodyPr>
          <a:lstStyle/>
          <a:p>
            <a:pPr lvl="0">
              <a:spcBef>
                <a:spcPts val="0"/>
              </a:spcBef>
              <a:buNone/>
            </a:pPr>
            <a:r>
              <a:rPr lang="en-US" sz="1800" b="1" dirty="0">
                <a:solidFill>
                  <a:schemeClr val="dk1"/>
                </a:solidFill>
                <a:latin typeface="Calibri" charset="0"/>
                <a:ea typeface="Calibri" charset="0"/>
                <a:cs typeface="Calibri" charset="0"/>
                <a:sym typeface="Georgia"/>
              </a:rPr>
              <a:t>Web analytics</a:t>
            </a:r>
            <a:r>
              <a:rPr lang="en-US" sz="1800" dirty="0">
                <a:solidFill>
                  <a:schemeClr val="dk1"/>
                </a:solidFill>
                <a:latin typeface="Calibri" charset="0"/>
                <a:ea typeface="Calibri" charset="0"/>
                <a:cs typeface="Calibri" charset="0"/>
                <a:sym typeface="Georgia"/>
              </a:rPr>
              <a:t> is the measurement, collection, analysis and reporting of web data for purposes of understanding and optimizing web usage</a:t>
            </a:r>
          </a:p>
        </p:txBody>
      </p:sp>
      <p:pic>
        <p:nvPicPr>
          <p:cNvPr id="3" name="Picture 2" descr="A close up of a logo&#10;&#10;Description generated with high confidence">
            <a:extLst>
              <a:ext uri="{FF2B5EF4-FFF2-40B4-BE49-F238E27FC236}">
                <a16:creationId xmlns:a16="http://schemas.microsoft.com/office/drawing/2014/main" id="{890F179A-A83A-43F9-84F0-06C5A2EEE2D7}"/>
              </a:ext>
            </a:extLst>
          </p:cNvPr>
          <p:cNvPicPr>
            <a:picLocks noChangeAspect="1"/>
          </p:cNvPicPr>
          <p:nvPr/>
        </p:nvPicPr>
        <p:blipFill>
          <a:blip r:embed="rId4"/>
          <a:stretch>
            <a:fillRect/>
          </a:stretch>
        </p:blipFill>
        <p:spPr>
          <a:xfrm>
            <a:off x="1339701" y="3141708"/>
            <a:ext cx="3584017" cy="371629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sp>
        <p:nvSpPr>
          <p:cNvPr id="297" name="Rectangle 107">
            <a:extLst>
              <a:ext uri="{FF2B5EF4-FFF2-40B4-BE49-F238E27FC236}">
                <a16:creationId xmlns:a16="http://schemas.microsoft.com/office/drawing/2014/main" id="{63336871-0118-4F6E-8DBD-20AEFC62A9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6306" y="1"/>
            <a:ext cx="4455694"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useBgFill="1">
        <p:nvSpPr>
          <p:cNvPr id="298" name="Freeform: Shape 109">
            <a:extLst>
              <a:ext uri="{FF2B5EF4-FFF2-40B4-BE49-F238E27FC236}">
                <a16:creationId xmlns:a16="http://schemas.microsoft.com/office/drawing/2014/main" id="{F03CC8D0-33AF-417F-8454-1FDB6C22DD2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032100" cy="6858000"/>
          </a:xfrm>
          <a:custGeom>
            <a:avLst/>
            <a:gdLst>
              <a:gd name="connsiteX0" fmla="*/ 7891921 w 9032100"/>
              <a:gd name="connsiteY0" fmla="*/ 1602751 h 6858000"/>
              <a:gd name="connsiteX1" fmla="*/ 9032100 w 9032100"/>
              <a:gd name="connsiteY1" fmla="*/ 0 h 6858000"/>
              <a:gd name="connsiteX2" fmla="*/ 7880182 w 9032100"/>
              <a:gd name="connsiteY2" fmla="*/ 0 h 6858000"/>
              <a:gd name="connsiteX3" fmla="*/ 7880182 w 9032100"/>
              <a:gd name="connsiteY3" fmla="*/ 1528762 h 6858000"/>
              <a:gd name="connsiteX4" fmla="*/ 7880182 w 9032100"/>
              <a:gd name="connsiteY4" fmla="*/ 6858000 h 6858000"/>
              <a:gd name="connsiteX5" fmla="*/ 8725712 w 9032100"/>
              <a:gd name="connsiteY5" fmla="*/ 6858000 h 6858000"/>
              <a:gd name="connsiteX6" fmla="*/ 7891921 w 9032100"/>
              <a:gd name="connsiteY6" fmla="*/ 1602751 h 6858000"/>
              <a:gd name="connsiteX7" fmla="*/ 7880182 w 9032100"/>
              <a:gd name="connsiteY7" fmla="*/ 1619252 h 6858000"/>
              <a:gd name="connsiteX8" fmla="*/ 0 w 9032100"/>
              <a:gd name="connsiteY8" fmla="*/ 6858000 h 6858000"/>
              <a:gd name="connsiteX9" fmla="*/ 7880181 w 9032100"/>
              <a:gd name="connsiteY9" fmla="*/ 6858000 h 6858000"/>
              <a:gd name="connsiteX10" fmla="*/ 7880181 w 9032100"/>
              <a:gd name="connsiteY10" fmla="*/ 0 h 6858000"/>
              <a:gd name="connsiteX11" fmla="*/ 0 w 90321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2100" h="6858000">
                <a:moveTo>
                  <a:pt x="7891921" y="1602751"/>
                </a:moveTo>
                <a:lnTo>
                  <a:pt x="9032100" y="0"/>
                </a:lnTo>
                <a:lnTo>
                  <a:pt x="7880182" y="0"/>
                </a:lnTo>
                <a:lnTo>
                  <a:pt x="7880182" y="1528762"/>
                </a:lnTo>
                <a:close/>
                <a:moveTo>
                  <a:pt x="7880182" y="6858000"/>
                </a:moveTo>
                <a:lnTo>
                  <a:pt x="8725712" y="6858000"/>
                </a:lnTo>
                <a:lnTo>
                  <a:pt x="7891921" y="1602751"/>
                </a:lnTo>
                <a:lnTo>
                  <a:pt x="7880182" y="1619252"/>
                </a:lnTo>
                <a:close/>
                <a:moveTo>
                  <a:pt x="0" y="6858000"/>
                </a:moveTo>
                <a:lnTo>
                  <a:pt x="7880181" y="6858000"/>
                </a:lnTo>
                <a:lnTo>
                  <a:pt x="7880181" y="0"/>
                </a:lnTo>
                <a:lnTo>
                  <a:pt x="0" y="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9" name="Group 111">
            <a:extLst>
              <a:ext uri="{FF2B5EF4-FFF2-40B4-BE49-F238E27FC236}">
                <a16:creationId xmlns:a16="http://schemas.microsoft.com/office/drawing/2014/main" id="{B5A08A69-9EE1-4A9E-96B6-D769D87C2F9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667" y="0"/>
            <a:ext cx="2436813" cy="6858001"/>
            <a:chOff x="1320800" y="0"/>
            <a:chExt cx="2436813" cy="6858001"/>
          </a:xfrm>
        </p:grpSpPr>
        <p:sp>
          <p:nvSpPr>
            <p:cNvPr id="113" name="Freeform 6">
              <a:extLst>
                <a:ext uri="{FF2B5EF4-FFF2-40B4-BE49-F238E27FC236}">
                  <a16:creationId xmlns:a16="http://schemas.microsoft.com/office/drawing/2014/main" id="{4E4F433A-15D2-423F-8739-13AEA4E47C3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4" name="Freeform 7">
              <a:extLst>
                <a:ext uri="{FF2B5EF4-FFF2-40B4-BE49-F238E27FC236}">
                  <a16:creationId xmlns:a16="http://schemas.microsoft.com/office/drawing/2014/main" id="{4021F900-DEF3-4537-92E5-C37ECB7AE9DF}"/>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5" name="Freeform 8">
              <a:extLst>
                <a:ext uri="{FF2B5EF4-FFF2-40B4-BE49-F238E27FC236}">
                  <a16:creationId xmlns:a16="http://schemas.microsoft.com/office/drawing/2014/main" id="{653620E7-B03C-48E2-8561-FCA918F8D0DF}"/>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6" name="Freeform 9">
              <a:extLst>
                <a:ext uri="{FF2B5EF4-FFF2-40B4-BE49-F238E27FC236}">
                  <a16:creationId xmlns:a16="http://schemas.microsoft.com/office/drawing/2014/main" id="{108701B4-8FEE-43D1-9954-9C064D75C4A5}"/>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17" name="Freeform 10">
              <a:extLst>
                <a:ext uri="{FF2B5EF4-FFF2-40B4-BE49-F238E27FC236}">
                  <a16:creationId xmlns:a16="http://schemas.microsoft.com/office/drawing/2014/main" id="{99E0FE54-1668-4AD5-9242-892A6323B9DC}"/>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18" name="Freeform 11">
              <a:extLst>
                <a:ext uri="{FF2B5EF4-FFF2-40B4-BE49-F238E27FC236}">
                  <a16:creationId xmlns:a16="http://schemas.microsoft.com/office/drawing/2014/main" id="{75498FE5-B57D-4FD9-81E0-4E1CB65C0E1A}"/>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92" name="Shape 292"/>
          <p:cNvSpPr txBox="1">
            <a:spLocks noGrp="1"/>
          </p:cNvSpPr>
          <p:nvPr>
            <p:ph type="title"/>
          </p:nvPr>
        </p:nvSpPr>
        <p:spPr>
          <a:xfrm>
            <a:off x="8903970" y="1074392"/>
            <a:ext cx="2710855" cy="4377961"/>
          </a:xfrm>
          <a:prstGeom prst="rect">
            <a:avLst/>
          </a:prstGeom>
        </p:spPr>
        <p:txBody>
          <a:bodyPr lIns="121900" tIns="121900" rIns="121900" bIns="121900" anchorCtr="0">
            <a:normAutofit/>
          </a:bodyPr>
          <a:lstStyle/>
          <a:p>
            <a:pPr lvl="0">
              <a:spcBef>
                <a:spcPts val="0"/>
              </a:spcBef>
              <a:buNone/>
            </a:pPr>
            <a:r>
              <a:rPr lang="en-US" dirty="0">
                <a:solidFill>
                  <a:srgbClr val="000000"/>
                </a:solidFill>
                <a:latin typeface="Calibri" charset="0"/>
                <a:ea typeface="Calibri" charset="0"/>
                <a:cs typeface="Calibri" charset="0"/>
              </a:rPr>
              <a:t>References</a:t>
            </a:r>
          </a:p>
        </p:txBody>
      </p:sp>
      <p:graphicFrame>
        <p:nvGraphicFramePr>
          <p:cNvPr id="300" name="Shape 293"/>
          <p:cNvGraphicFramePr>
            <a:graphicFrameLocks noGrp="1"/>
          </p:cNvGraphicFramePr>
          <p:nvPr>
            <p:ph idx="1"/>
            <p:extLst>
              <p:ext uri="{D42A27DB-BD31-4B8C-83A1-F6EECF244321}">
                <p14:modId xmlns:p14="http://schemas.microsoft.com/office/powerpoint/2010/main" val="2057948491"/>
              </p:ext>
            </p:extLst>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701208" y="234200"/>
            <a:ext cx="9652591" cy="1102200"/>
          </a:xfrm>
          <a:prstGeom prst="rect">
            <a:avLst/>
          </a:prstGeom>
          <a:noFill/>
          <a:ln>
            <a:noFill/>
          </a:ln>
        </p:spPr>
        <p:txBody>
          <a:bodyPr wrap="square" lIns="91425" tIns="45700" rIns="91425" bIns="45700" anchor="ctr" anchorCtr="0">
            <a:noAutofit/>
          </a:bodyPr>
          <a:lstStyle/>
          <a:p>
            <a:pPr marL="0" marR="0" lvl="0" indent="-279400" rtl="0">
              <a:lnSpc>
                <a:spcPct val="90000"/>
              </a:lnSpc>
              <a:spcBef>
                <a:spcPts val="0"/>
              </a:spcBef>
              <a:buClr>
                <a:schemeClr val="dk1"/>
              </a:buClr>
              <a:buSzPct val="100000"/>
              <a:buFont typeface="Calibri"/>
              <a:buNone/>
            </a:pPr>
            <a:r>
              <a:rPr lang="en-US" b="0" i="0" u="none" strike="noStrike" cap="none" dirty="0">
                <a:solidFill>
                  <a:schemeClr val="dk1"/>
                </a:solidFill>
                <a:latin typeface="Calibri"/>
                <a:ea typeface="Calibri"/>
                <a:cs typeface="Calibri"/>
                <a:sym typeface="Calibri"/>
              </a:rPr>
              <a:t>Data Background</a:t>
            </a:r>
          </a:p>
        </p:txBody>
      </p:sp>
      <p:sp>
        <p:nvSpPr>
          <p:cNvPr id="115" name="Shape 115"/>
          <p:cNvSpPr txBox="1">
            <a:spLocks noGrp="1"/>
          </p:cNvSpPr>
          <p:nvPr>
            <p:ph idx="1"/>
          </p:nvPr>
        </p:nvSpPr>
        <p:spPr>
          <a:xfrm>
            <a:off x="7877350" y="4395125"/>
            <a:ext cx="3573000" cy="1743300"/>
          </a:xfrm>
          <a:prstGeom prst="rect">
            <a:avLst/>
          </a:prstGeom>
          <a:noFill/>
          <a:ln>
            <a:noFill/>
          </a:ln>
        </p:spPr>
        <p:txBody>
          <a:bodyPr wrap="square" lIns="91425" tIns="45700" rIns="91425" bIns="45700" anchor="t" anchorCtr="0">
            <a:noAutofit/>
          </a:bodyPr>
          <a:lstStyle/>
          <a:p>
            <a:pPr>
              <a:spcBef>
                <a:spcPts val="0"/>
              </a:spcBef>
              <a:buNone/>
            </a:pPr>
            <a:r>
              <a:rPr lang="en-US" sz="1800" dirty="0">
                <a:latin typeface="Calibri" charset="0"/>
                <a:ea typeface="Calibri" charset="0"/>
                <a:cs typeface="Calibri" charset="0"/>
                <a:sym typeface="Georgia"/>
              </a:rPr>
              <a:t>	Our dataset comes from lifestyle brand company that deals in publishing articles about lifestyle on digital platform. </a:t>
            </a:r>
          </a:p>
        </p:txBody>
      </p:sp>
      <p:pic>
        <p:nvPicPr>
          <p:cNvPr id="116" name="Shape 116" descr="Website.png"/>
          <p:cNvPicPr preferRelativeResize="0"/>
          <p:nvPr/>
        </p:nvPicPr>
        <p:blipFill>
          <a:blip r:embed="rId3">
            <a:alphaModFix/>
          </a:blip>
          <a:stretch>
            <a:fillRect/>
          </a:stretch>
        </p:blipFill>
        <p:spPr>
          <a:xfrm>
            <a:off x="1006564" y="1609105"/>
            <a:ext cx="6616174" cy="3841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7" name="Shape 117" descr="social-media-redes-sociais.png"/>
          <p:cNvPicPr preferRelativeResize="0"/>
          <p:nvPr/>
        </p:nvPicPr>
        <p:blipFill>
          <a:blip r:embed="rId4">
            <a:alphaModFix/>
          </a:blip>
          <a:stretch>
            <a:fillRect/>
          </a:stretch>
        </p:blipFill>
        <p:spPr>
          <a:xfrm rot="-1366966">
            <a:off x="7795637" y="1558588"/>
            <a:ext cx="4630326" cy="201877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Shape 123" descr="Reportsoverview.png"/>
          <p:cNvPicPr preferRelativeResize="0"/>
          <p:nvPr/>
        </p:nvPicPr>
        <p:blipFill>
          <a:blip r:embed="rId3">
            <a:alphaModFix/>
          </a:blip>
          <a:stretch>
            <a:fillRect/>
          </a:stretch>
        </p:blipFill>
        <p:spPr>
          <a:xfrm>
            <a:off x="79762" y="1350187"/>
            <a:ext cx="2067975" cy="4938224"/>
          </a:xfrm>
          <a:prstGeom prst="rect">
            <a:avLst/>
          </a:prstGeom>
          <a:ln>
            <a:noFill/>
          </a:ln>
          <a:effectLst>
            <a:outerShdw blurRad="292100" dist="139700" dir="2700000" algn="tl" rotWithShape="0">
              <a:srgbClr val="333333">
                <a:alpha val="65000"/>
              </a:srgbClr>
            </a:outerShdw>
          </a:effectLst>
        </p:spPr>
      </p:pic>
      <p:pic>
        <p:nvPicPr>
          <p:cNvPr id="124" name="Shape 124" descr="Demographics.png"/>
          <p:cNvPicPr preferRelativeResize="0"/>
          <p:nvPr/>
        </p:nvPicPr>
        <p:blipFill>
          <a:blip r:embed="rId4">
            <a:alphaModFix/>
          </a:blip>
          <a:stretch>
            <a:fillRect/>
          </a:stretch>
        </p:blipFill>
        <p:spPr>
          <a:xfrm>
            <a:off x="2418670" y="3574239"/>
            <a:ext cx="9275986" cy="2957685"/>
          </a:xfrm>
          <a:prstGeom prst="rect">
            <a:avLst/>
          </a:prstGeom>
          <a:ln>
            <a:noFill/>
          </a:ln>
          <a:effectLst>
            <a:outerShdw blurRad="292100" dist="139700" dir="2700000" algn="tl" rotWithShape="0">
              <a:srgbClr val="333333">
                <a:alpha val="65000"/>
              </a:srgbClr>
            </a:outerShdw>
          </a:effectLst>
        </p:spPr>
      </p:pic>
      <p:pic>
        <p:nvPicPr>
          <p:cNvPr id="125" name="Shape 125" descr="Users.png"/>
          <p:cNvPicPr preferRelativeResize="0"/>
          <p:nvPr/>
        </p:nvPicPr>
        <p:blipFill>
          <a:blip r:embed="rId5">
            <a:alphaModFix/>
          </a:blip>
          <a:stretch>
            <a:fillRect/>
          </a:stretch>
        </p:blipFill>
        <p:spPr>
          <a:xfrm>
            <a:off x="2418670" y="1350187"/>
            <a:ext cx="9505950" cy="1933575"/>
          </a:xfrm>
          <a:prstGeom prst="rect">
            <a:avLst/>
          </a:prstGeom>
          <a:ln>
            <a:noFill/>
          </a:ln>
          <a:effectLst>
            <a:outerShdw blurRad="292100" dist="139700" dir="2700000" algn="tl" rotWithShape="0">
              <a:srgbClr val="333333">
                <a:alpha val="65000"/>
              </a:srgbClr>
            </a:outerShdw>
          </a:effectLst>
        </p:spPr>
      </p:pic>
      <p:sp>
        <p:nvSpPr>
          <p:cNvPr id="8" name="Shape 130">
            <a:extLst>
              <a:ext uri="{FF2B5EF4-FFF2-40B4-BE49-F238E27FC236}">
                <a16:creationId xmlns:a16="http://schemas.microsoft.com/office/drawing/2014/main" id="{B59F662B-234E-4965-8FD6-4DE665A115C2}"/>
              </a:ext>
            </a:extLst>
          </p:cNvPr>
          <p:cNvSpPr txBox="1">
            <a:spLocks noGrp="1"/>
          </p:cNvSpPr>
          <p:nvPr>
            <p:ph type="title"/>
          </p:nvPr>
        </p:nvSpPr>
        <p:spPr>
          <a:xfrm>
            <a:off x="1275906" y="165325"/>
            <a:ext cx="10077893" cy="1184862"/>
          </a:xfrm>
          <a:prstGeom prst="rect">
            <a:avLst/>
          </a:prstGeom>
        </p:spPr>
        <p:txBody>
          <a:bodyPr wrap="square" lIns="121900" tIns="121900" rIns="121900" bIns="121900" anchor="ctr" anchorCtr="0">
            <a:noAutofit/>
          </a:bodyPr>
          <a:lstStyle/>
          <a:p>
            <a:pPr lvl="0">
              <a:spcBef>
                <a:spcPts val="0"/>
              </a:spcBef>
              <a:buClr>
                <a:schemeClr val="dk1"/>
              </a:buClr>
              <a:buSzPct val="100000"/>
              <a:buFont typeface="Calibri"/>
              <a:buNone/>
            </a:pPr>
            <a:r>
              <a:rPr lang="en-US" dirty="0">
                <a:latin typeface="Calibri" charset="0"/>
                <a:ea typeface="Calibri" charset="0"/>
                <a:cs typeface="Calibri" charset="0"/>
              </a:rPr>
              <a:t>Data Background – Backdrop of the company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1485900" y="165325"/>
            <a:ext cx="9867900" cy="1525500"/>
          </a:xfrm>
          <a:prstGeom prst="rect">
            <a:avLst/>
          </a:prstGeom>
        </p:spPr>
        <p:txBody>
          <a:bodyPr wrap="square" lIns="121900" tIns="121900" rIns="121900" bIns="121900" anchor="ctr" anchorCtr="0">
            <a:noAutofit/>
          </a:bodyPr>
          <a:lstStyle/>
          <a:p>
            <a:pPr lvl="0">
              <a:spcBef>
                <a:spcPts val="0"/>
              </a:spcBef>
              <a:buClr>
                <a:schemeClr val="dk1"/>
              </a:buClr>
              <a:buSzPct val="100000"/>
              <a:buFont typeface="Calibri"/>
              <a:buNone/>
            </a:pPr>
            <a:r>
              <a:rPr lang="en-US" dirty="0">
                <a:latin typeface="Calibri" charset="0"/>
                <a:ea typeface="Calibri" charset="0"/>
                <a:cs typeface="Calibri" charset="0"/>
              </a:rPr>
              <a:t>Data Background – Backdrop of the company</a:t>
            </a:r>
          </a:p>
        </p:txBody>
      </p:sp>
      <p:pic>
        <p:nvPicPr>
          <p:cNvPr id="131" name="Shape 131" descr="Where are your Users.png"/>
          <p:cNvPicPr preferRelativeResize="0"/>
          <p:nvPr/>
        </p:nvPicPr>
        <p:blipFill>
          <a:blip r:embed="rId3">
            <a:alphaModFix/>
          </a:blip>
          <a:stretch>
            <a:fillRect/>
          </a:stretch>
        </p:blipFill>
        <p:spPr>
          <a:xfrm>
            <a:off x="52150" y="1697075"/>
            <a:ext cx="2331150" cy="3628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2" name="Shape 132" descr="When do users visit.png"/>
          <p:cNvPicPr preferRelativeResize="0"/>
          <p:nvPr/>
        </p:nvPicPr>
        <p:blipFill>
          <a:blip r:embed="rId4">
            <a:alphaModFix/>
          </a:blip>
          <a:stretch>
            <a:fillRect/>
          </a:stretch>
        </p:blipFill>
        <p:spPr>
          <a:xfrm>
            <a:off x="2439724" y="1684575"/>
            <a:ext cx="2331150" cy="3641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3" name="Shape 133" descr="Howdoweacquireusers.png"/>
          <p:cNvPicPr preferRelativeResize="0"/>
          <p:nvPr/>
        </p:nvPicPr>
        <p:blipFill>
          <a:blip r:embed="rId5">
            <a:alphaModFix/>
          </a:blip>
          <a:stretch>
            <a:fillRect/>
          </a:stretch>
        </p:blipFill>
        <p:spPr>
          <a:xfrm>
            <a:off x="7164627" y="2525887"/>
            <a:ext cx="4907200" cy="2771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4" name="Shape 134" descr="What are your top devices.png"/>
          <p:cNvPicPr preferRelativeResize="0"/>
          <p:nvPr/>
        </p:nvPicPr>
        <p:blipFill>
          <a:blip r:embed="rId6">
            <a:alphaModFix/>
          </a:blip>
          <a:stretch>
            <a:fillRect/>
          </a:stretch>
        </p:blipFill>
        <p:spPr>
          <a:xfrm>
            <a:off x="4827298" y="1719412"/>
            <a:ext cx="2274742" cy="357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5" name="Shape 135"/>
          <p:cNvSpPr txBox="1"/>
          <p:nvPr/>
        </p:nvSpPr>
        <p:spPr>
          <a:xfrm>
            <a:off x="455975" y="5743150"/>
            <a:ext cx="4320900" cy="282300"/>
          </a:xfrm>
          <a:prstGeom prst="rect">
            <a:avLst/>
          </a:prstGeom>
          <a:noFill/>
          <a:ln>
            <a:noFill/>
          </a:ln>
        </p:spPr>
        <p:txBody>
          <a:bodyPr wrap="square" lIns="91425" tIns="91425" rIns="91425" bIns="91425" anchor="t" anchorCtr="0">
            <a:noAutofit/>
          </a:bodyPr>
          <a:lstStyle/>
          <a:p>
            <a:pPr lvl="0">
              <a:spcBef>
                <a:spcPts val="0"/>
              </a:spcBef>
              <a:buNone/>
            </a:pPr>
            <a:endParaRPr/>
          </a:p>
        </p:txBody>
      </p:sp>
      <p:sp>
        <p:nvSpPr>
          <p:cNvPr id="136" name="Shape 136"/>
          <p:cNvSpPr txBox="1"/>
          <p:nvPr/>
        </p:nvSpPr>
        <p:spPr>
          <a:xfrm>
            <a:off x="7566725" y="2185987"/>
            <a:ext cx="2847900" cy="339900"/>
          </a:xfrm>
          <a:prstGeom prst="rect">
            <a:avLst/>
          </a:prstGeom>
          <a:noFill/>
          <a:ln>
            <a:noFill/>
          </a:ln>
        </p:spPr>
        <p:txBody>
          <a:bodyPr wrap="square" lIns="91425" tIns="91425" rIns="91425" bIns="91425" anchor="t" anchorCtr="0">
            <a:noAutofit/>
          </a:bodyPr>
          <a:lstStyle/>
          <a:p>
            <a:pPr lvl="0">
              <a:spcBef>
                <a:spcPts val="0"/>
              </a:spcBef>
              <a:buNone/>
            </a:pPr>
            <a:r>
              <a:rPr lang="en-US" sz="1000" dirty="0"/>
              <a:t>How do we acquire users?</a:t>
            </a:r>
          </a:p>
        </p:txBody>
      </p:sp>
      <p:sp>
        <p:nvSpPr>
          <p:cNvPr id="137" name="Shape 137"/>
          <p:cNvSpPr txBox="1"/>
          <p:nvPr/>
        </p:nvSpPr>
        <p:spPr>
          <a:xfrm>
            <a:off x="2383300" y="5929962"/>
            <a:ext cx="9312424" cy="781800"/>
          </a:xfrm>
          <a:prstGeom prst="rect">
            <a:avLst/>
          </a:prstGeom>
          <a:noFill/>
          <a:ln>
            <a:noFill/>
          </a:ln>
        </p:spPr>
        <p:txBody>
          <a:bodyPr wrap="square" lIns="91425" tIns="91425" rIns="91425" bIns="91425" anchor="t" anchorCtr="0">
            <a:noAutofit/>
          </a:bodyPr>
          <a:lstStyle/>
          <a:p>
            <a:pPr lvl="0">
              <a:spcBef>
                <a:spcPts val="0"/>
              </a:spcBef>
              <a:buNone/>
            </a:pPr>
            <a:r>
              <a:rPr lang="en-US" sz="1800" dirty="0">
                <a:latin typeface="Calibri" charset="0"/>
                <a:ea typeface="Calibri" charset="0"/>
                <a:cs typeface="Calibri" charset="0"/>
                <a:sym typeface="Georgia"/>
              </a:rPr>
              <a:t>Digital Media is numerical, networked and interactive system of links and databases that allows us to navigate from one bit of content or web page to another.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1782023" y="79745"/>
            <a:ext cx="10018713" cy="1097546"/>
          </a:xfrm>
          <a:prstGeom prst="rect">
            <a:avLst/>
          </a:prstGeom>
          <a:noFill/>
          <a:ln>
            <a:noFill/>
          </a:ln>
        </p:spPr>
        <p:txBody>
          <a:bodyPr wrap="square" lIns="91425" tIns="45700" rIns="91425" bIns="45700" anchor="ctr" anchorCtr="0">
            <a:noAutofit/>
          </a:bodyPr>
          <a:lstStyle/>
          <a:p>
            <a:pPr marL="0" marR="0" lvl="0" indent="-279400" rtl="0">
              <a:lnSpc>
                <a:spcPct val="90000"/>
              </a:lnSpc>
              <a:spcBef>
                <a:spcPts val="0"/>
              </a:spcBef>
              <a:buClr>
                <a:schemeClr val="dk1"/>
              </a:buClr>
              <a:buSzPct val="100000"/>
              <a:buFont typeface="Calibri"/>
              <a:buNone/>
            </a:pPr>
            <a:r>
              <a:rPr lang="en-US" b="0" i="0" u="none" strike="noStrike" cap="none" dirty="0">
                <a:solidFill>
                  <a:schemeClr val="dk1"/>
                </a:solidFill>
                <a:latin typeface="Calibri" charset="0"/>
                <a:ea typeface="Calibri" charset="0"/>
                <a:cs typeface="Calibri" charset="0"/>
                <a:sym typeface="Calibri"/>
              </a:rPr>
              <a:t>Data Background – </a:t>
            </a:r>
            <a:r>
              <a:rPr lang="en-US" dirty="0">
                <a:latin typeface="Calibri" charset="0"/>
                <a:ea typeface="Calibri" charset="0"/>
                <a:cs typeface="Calibri" charset="0"/>
              </a:rPr>
              <a:t>Behavior Overview</a:t>
            </a:r>
          </a:p>
        </p:txBody>
      </p:sp>
      <p:pic>
        <p:nvPicPr>
          <p:cNvPr id="144" name="Shape 144" descr="Google Web Page Attributes.png"/>
          <p:cNvPicPr preferRelativeResize="0"/>
          <p:nvPr/>
        </p:nvPicPr>
        <p:blipFill>
          <a:blip r:embed="rId3">
            <a:alphaModFix/>
          </a:blip>
          <a:stretch>
            <a:fillRect/>
          </a:stretch>
        </p:blipFill>
        <p:spPr>
          <a:xfrm>
            <a:off x="1782023" y="1360595"/>
            <a:ext cx="9708124" cy="4707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838200" y="102870"/>
            <a:ext cx="10515600" cy="1032345"/>
          </a:xfrm>
          <a:prstGeom prst="rect">
            <a:avLst/>
          </a:prstGeom>
        </p:spPr>
        <p:txBody>
          <a:bodyPr wrap="square" lIns="121900" tIns="121900" rIns="121900" bIns="121900" anchor="ctr" anchorCtr="0">
            <a:noAutofit/>
          </a:bodyPr>
          <a:lstStyle/>
          <a:p>
            <a:pPr lvl="0" algn="ctr">
              <a:spcBef>
                <a:spcPts val="0"/>
              </a:spcBef>
              <a:buNone/>
            </a:pPr>
            <a:r>
              <a:rPr lang="en-US" dirty="0">
                <a:latin typeface="Calibri" charset="0"/>
                <a:ea typeface="Calibri" charset="0"/>
                <a:cs typeface="Calibri" charset="0"/>
              </a:rPr>
              <a:t>Classification Model</a:t>
            </a:r>
          </a:p>
        </p:txBody>
      </p:sp>
      <p:sp>
        <p:nvSpPr>
          <p:cNvPr id="2" name="Flowchart: Alternate Process 1">
            <a:extLst>
              <a:ext uri="{FF2B5EF4-FFF2-40B4-BE49-F238E27FC236}">
                <a16:creationId xmlns:a16="http://schemas.microsoft.com/office/drawing/2014/main" id="{4143FEB5-D16C-4B07-B753-378728560614}"/>
              </a:ext>
            </a:extLst>
          </p:cNvPr>
          <p:cNvSpPr/>
          <p:nvPr/>
        </p:nvSpPr>
        <p:spPr>
          <a:xfrm>
            <a:off x="1903220" y="1382433"/>
            <a:ext cx="2413591" cy="694976"/>
          </a:xfrm>
          <a:prstGeom prst="flowChartAlternateProcess">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4" name="Flowchart: Alternate Process 13">
            <a:extLst>
              <a:ext uri="{FF2B5EF4-FFF2-40B4-BE49-F238E27FC236}">
                <a16:creationId xmlns:a16="http://schemas.microsoft.com/office/drawing/2014/main" id="{5845A7C3-DFF1-4F62-90FE-C436A9D0E87F}"/>
              </a:ext>
            </a:extLst>
          </p:cNvPr>
          <p:cNvSpPr/>
          <p:nvPr/>
        </p:nvSpPr>
        <p:spPr>
          <a:xfrm>
            <a:off x="1903220" y="2290651"/>
            <a:ext cx="2413591" cy="640296"/>
          </a:xfrm>
          <a:prstGeom prst="flowChartAlternateProcess">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Flowchart: Alternate Process 14">
            <a:extLst>
              <a:ext uri="{FF2B5EF4-FFF2-40B4-BE49-F238E27FC236}">
                <a16:creationId xmlns:a16="http://schemas.microsoft.com/office/drawing/2014/main" id="{B4A8FA90-4A3F-40AE-92A3-95A1F6E7A94F}"/>
              </a:ext>
            </a:extLst>
          </p:cNvPr>
          <p:cNvSpPr/>
          <p:nvPr/>
        </p:nvSpPr>
        <p:spPr>
          <a:xfrm>
            <a:off x="1903220" y="3092612"/>
            <a:ext cx="2413591" cy="651814"/>
          </a:xfrm>
          <a:prstGeom prst="flowChartAlternateProcess">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lowchart: Alternate Process 15">
            <a:extLst>
              <a:ext uri="{FF2B5EF4-FFF2-40B4-BE49-F238E27FC236}">
                <a16:creationId xmlns:a16="http://schemas.microsoft.com/office/drawing/2014/main" id="{BAB534EC-3A56-41A5-AAE0-681789539B0B}"/>
              </a:ext>
            </a:extLst>
          </p:cNvPr>
          <p:cNvSpPr/>
          <p:nvPr/>
        </p:nvSpPr>
        <p:spPr>
          <a:xfrm>
            <a:off x="1903221" y="3962808"/>
            <a:ext cx="2413591" cy="659599"/>
          </a:xfrm>
          <a:prstGeom prst="flowChartAlternateProcess">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Flowchart: Alternate Process 16">
            <a:extLst>
              <a:ext uri="{FF2B5EF4-FFF2-40B4-BE49-F238E27FC236}">
                <a16:creationId xmlns:a16="http://schemas.microsoft.com/office/drawing/2014/main" id="{C6D6C352-8912-4F71-9B62-089B581B69DD}"/>
              </a:ext>
            </a:extLst>
          </p:cNvPr>
          <p:cNvSpPr/>
          <p:nvPr/>
        </p:nvSpPr>
        <p:spPr>
          <a:xfrm>
            <a:off x="1903222" y="4825408"/>
            <a:ext cx="2413591" cy="659599"/>
          </a:xfrm>
          <a:prstGeom prst="flowChartAlternateProcess">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Flowchart: Alternate Process 17">
            <a:extLst>
              <a:ext uri="{FF2B5EF4-FFF2-40B4-BE49-F238E27FC236}">
                <a16:creationId xmlns:a16="http://schemas.microsoft.com/office/drawing/2014/main" id="{41BABACD-FCA6-449A-B469-966FFC4EE134}"/>
              </a:ext>
            </a:extLst>
          </p:cNvPr>
          <p:cNvSpPr/>
          <p:nvPr/>
        </p:nvSpPr>
        <p:spPr>
          <a:xfrm>
            <a:off x="1903224" y="5656330"/>
            <a:ext cx="2413591" cy="597385"/>
          </a:xfrm>
          <a:prstGeom prst="flowChartAlternateProcess">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Flowchart: Alternate Process 18">
            <a:extLst>
              <a:ext uri="{FF2B5EF4-FFF2-40B4-BE49-F238E27FC236}">
                <a16:creationId xmlns:a16="http://schemas.microsoft.com/office/drawing/2014/main" id="{7EEC547E-7C88-424B-97ED-28CE0E13EAFD}"/>
              </a:ext>
            </a:extLst>
          </p:cNvPr>
          <p:cNvSpPr/>
          <p:nvPr/>
        </p:nvSpPr>
        <p:spPr>
          <a:xfrm>
            <a:off x="5496325" y="3396938"/>
            <a:ext cx="2413591" cy="694976"/>
          </a:xfrm>
          <a:prstGeom prst="flowChartAlternateProcess">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Flowchart: Alternate Process 19">
            <a:extLst>
              <a:ext uri="{FF2B5EF4-FFF2-40B4-BE49-F238E27FC236}">
                <a16:creationId xmlns:a16="http://schemas.microsoft.com/office/drawing/2014/main" id="{B4A93CE1-40A5-43B9-B518-7CC2DF4E02BA}"/>
              </a:ext>
            </a:extLst>
          </p:cNvPr>
          <p:cNvSpPr/>
          <p:nvPr/>
        </p:nvSpPr>
        <p:spPr>
          <a:xfrm>
            <a:off x="9389269" y="3396938"/>
            <a:ext cx="2413591" cy="694976"/>
          </a:xfrm>
          <a:prstGeom prst="flowChartAlternateProcess">
            <a:avLst/>
          </a:prstGeom>
          <a:gradFill>
            <a:gsLst>
              <a:gs pos="55000">
                <a:schemeClr val="accent4">
                  <a:tint val="60000"/>
                  <a:lumMod val="104000"/>
                </a:schemeClr>
              </a:gs>
              <a:gs pos="100000">
                <a:schemeClr val="accent4">
                  <a:tint val="84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DEF754E-6EC0-449B-9117-F53B408BCAED}"/>
              </a:ext>
            </a:extLst>
          </p:cNvPr>
          <p:cNvSpPr txBox="1"/>
          <p:nvPr/>
        </p:nvSpPr>
        <p:spPr>
          <a:xfrm>
            <a:off x="2124755" y="2407907"/>
            <a:ext cx="2147776" cy="307777"/>
          </a:xfrm>
          <a:prstGeom prst="rect">
            <a:avLst/>
          </a:prstGeom>
          <a:noFill/>
        </p:spPr>
        <p:txBody>
          <a:bodyPr wrap="square" rtlCol="0">
            <a:spAutoFit/>
          </a:bodyPr>
          <a:lstStyle/>
          <a:p>
            <a:r>
              <a:rPr lang="en-US" sz="1400" b="1" dirty="0">
                <a:latin typeface="Georgia" panose="02040502050405020303" pitchFamily="18" charset="0"/>
              </a:rPr>
              <a:t>Unique Page Views</a:t>
            </a:r>
          </a:p>
        </p:txBody>
      </p:sp>
      <p:sp>
        <p:nvSpPr>
          <p:cNvPr id="22" name="TextBox 21">
            <a:extLst>
              <a:ext uri="{FF2B5EF4-FFF2-40B4-BE49-F238E27FC236}">
                <a16:creationId xmlns:a16="http://schemas.microsoft.com/office/drawing/2014/main" id="{C41D2B21-6043-40A7-9A03-7796296B205D}"/>
              </a:ext>
            </a:extLst>
          </p:cNvPr>
          <p:cNvSpPr txBox="1"/>
          <p:nvPr/>
        </p:nvSpPr>
        <p:spPr>
          <a:xfrm>
            <a:off x="2183219" y="1636337"/>
            <a:ext cx="2147776" cy="307777"/>
          </a:xfrm>
          <a:prstGeom prst="rect">
            <a:avLst/>
          </a:prstGeom>
          <a:noFill/>
        </p:spPr>
        <p:txBody>
          <a:bodyPr wrap="square" rtlCol="0">
            <a:spAutoFit/>
          </a:bodyPr>
          <a:lstStyle/>
          <a:p>
            <a:r>
              <a:rPr lang="en-US" sz="1400" b="1" dirty="0">
                <a:latin typeface="Georgia" panose="02040502050405020303" pitchFamily="18" charset="0"/>
              </a:rPr>
              <a:t>Page URL</a:t>
            </a:r>
          </a:p>
        </p:txBody>
      </p:sp>
      <p:sp>
        <p:nvSpPr>
          <p:cNvPr id="23" name="TextBox 22">
            <a:extLst>
              <a:ext uri="{FF2B5EF4-FFF2-40B4-BE49-F238E27FC236}">
                <a16:creationId xmlns:a16="http://schemas.microsoft.com/office/drawing/2014/main" id="{705109C4-1875-475A-AE84-C2B31475DCD0}"/>
              </a:ext>
            </a:extLst>
          </p:cNvPr>
          <p:cNvSpPr txBox="1"/>
          <p:nvPr/>
        </p:nvSpPr>
        <p:spPr>
          <a:xfrm>
            <a:off x="2036127" y="3231929"/>
            <a:ext cx="2147776" cy="307777"/>
          </a:xfrm>
          <a:prstGeom prst="rect">
            <a:avLst/>
          </a:prstGeom>
          <a:noFill/>
        </p:spPr>
        <p:txBody>
          <a:bodyPr wrap="square" rtlCol="0">
            <a:spAutoFit/>
          </a:bodyPr>
          <a:lstStyle>
            <a:defPPr>
              <a:defRPr lang="en-US"/>
            </a:defPPr>
          </a:lstStyle>
          <a:p>
            <a:r>
              <a:rPr lang="en-US" sz="1400" b="1" dirty="0">
                <a:latin typeface="Georgia" panose="02040502050405020303" pitchFamily="18" charset="0"/>
              </a:rPr>
              <a:t>Avg. Time on Page </a:t>
            </a:r>
          </a:p>
        </p:txBody>
      </p:sp>
      <p:sp>
        <p:nvSpPr>
          <p:cNvPr id="24" name="TextBox 23">
            <a:extLst>
              <a:ext uri="{FF2B5EF4-FFF2-40B4-BE49-F238E27FC236}">
                <a16:creationId xmlns:a16="http://schemas.microsoft.com/office/drawing/2014/main" id="{4887F679-7AF9-494D-ACF3-05F811BAC59D}"/>
              </a:ext>
            </a:extLst>
          </p:cNvPr>
          <p:cNvSpPr txBox="1"/>
          <p:nvPr/>
        </p:nvSpPr>
        <p:spPr>
          <a:xfrm>
            <a:off x="2036127" y="4117824"/>
            <a:ext cx="2147776" cy="307777"/>
          </a:xfrm>
          <a:prstGeom prst="rect">
            <a:avLst/>
          </a:prstGeom>
          <a:noFill/>
        </p:spPr>
        <p:txBody>
          <a:bodyPr wrap="square" rtlCol="0">
            <a:spAutoFit/>
          </a:bodyPr>
          <a:lstStyle/>
          <a:p>
            <a:r>
              <a:rPr lang="en-US" sz="1400" b="1" dirty="0">
                <a:latin typeface="Georgia" panose="02040502050405020303" pitchFamily="18" charset="0"/>
              </a:rPr>
              <a:t>Bounce Rate </a:t>
            </a:r>
          </a:p>
        </p:txBody>
      </p:sp>
      <p:sp>
        <p:nvSpPr>
          <p:cNvPr id="25" name="TextBox 24">
            <a:extLst>
              <a:ext uri="{FF2B5EF4-FFF2-40B4-BE49-F238E27FC236}">
                <a16:creationId xmlns:a16="http://schemas.microsoft.com/office/drawing/2014/main" id="{533A4C77-5521-4307-8D82-8F1999294CB8}"/>
              </a:ext>
            </a:extLst>
          </p:cNvPr>
          <p:cNvSpPr txBox="1"/>
          <p:nvPr/>
        </p:nvSpPr>
        <p:spPr>
          <a:xfrm>
            <a:off x="2036127" y="4983303"/>
            <a:ext cx="2147776" cy="369332"/>
          </a:xfrm>
          <a:prstGeom prst="rect">
            <a:avLst/>
          </a:prstGeom>
          <a:noFill/>
        </p:spPr>
        <p:txBody>
          <a:bodyPr wrap="square" rtlCol="0">
            <a:spAutoFit/>
          </a:bodyPr>
          <a:lstStyle/>
          <a:p>
            <a:r>
              <a:rPr lang="en-US" sz="1400" b="1" dirty="0">
                <a:latin typeface="Georgia" panose="02040502050405020303" pitchFamily="18" charset="0"/>
              </a:rPr>
              <a:t>Entrances</a:t>
            </a:r>
            <a:r>
              <a:rPr lang="en-US" dirty="0"/>
              <a:t> </a:t>
            </a:r>
          </a:p>
        </p:txBody>
      </p:sp>
      <p:sp>
        <p:nvSpPr>
          <p:cNvPr id="26" name="TextBox 25">
            <a:extLst>
              <a:ext uri="{FF2B5EF4-FFF2-40B4-BE49-F238E27FC236}">
                <a16:creationId xmlns:a16="http://schemas.microsoft.com/office/drawing/2014/main" id="{965CA8B3-4801-47F3-86C2-03268A4C6CA0}"/>
              </a:ext>
            </a:extLst>
          </p:cNvPr>
          <p:cNvSpPr txBox="1"/>
          <p:nvPr/>
        </p:nvSpPr>
        <p:spPr>
          <a:xfrm>
            <a:off x="2036127" y="5777857"/>
            <a:ext cx="2147776" cy="307777"/>
          </a:xfrm>
          <a:prstGeom prst="rect">
            <a:avLst/>
          </a:prstGeom>
          <a:noFill/>
        </p:spPr>
        <p:txBody>
          <a:bodyPr wrap="square" rtlCol="0">
            <a:spAutoFit/>
          </a:bodyPr>
          <a:lstStyle/>
          <a:p>
            <a:r>
              <a:rPr lang="en-US" sz="1400" b="1" dirty="0">
                <a:latin typeface="Georgia" panose="02040502050405020303" pitchFamily="18" charset="0"/>
              </a:rPr>
              <a:t>% Exit </a:t>
            </a:r>
          </a:p>
        </p:txBody>
      </p:sp>
      <p:sp>
        <p:nvSpPr>
          <p:cNvPr id="27" name="TextBox 26">
            <a:extLst>
              <a:ext uri="{FF2B5EF4-FFF2-40B4-BE49-F238E27FC236}">
                <a16:creationId xmlns:a16="http://schemas.microsoft.com/office/drawing/2014/main" id="{F5731418-5C75-4521-ABDD-F2CC97C0C9BB}"/>
              </a:ext>
            </a:extLst>
          </p:cNvPr>
          <p:cNvSpPr txBox="1"/>
          <p:nvPr/>
        </p:nvSpPr>
        <p:spPr>
          <a:xfrm>
            <a:off x="6096000" y="3571025"/>
            <a:ext cx="2147776" cy="369332"/>
          </a:xfrm>
          <a:prstGeom prst="rect">
            <a:avLst/>
          </a:prstGeom>
          <a:noFill/>
        </p:spPr>
        <p:txBody>
          <a:bodyPr wrap="square" rtlCol="0">
            <a:spAutoFit/>
          </a:bodyPr>
          <a:lstStyle/>
          <a:p>
            <a:r>
              <a:rPr lang="en-US" sz="1400" b="1" dirty="0">
                <a:latin typeface="Georgia" panose="02040502050405020303" pitchFamily="18" charset="0"/>
              </a:rPr>
              <a:t>System</a:t>
            </a:r>
            <a:r>
              <a:rPr lang="en-US" dirty="0"/>
              <a:t> </a:t>
            </a:r>
          </a:p>
        </p:txBody>
      </p:sp>
      <p:sp>
        <p:nvSpPr>
          <p:cNvPr id="29" name="TextBox 28">
            <a:extLst>
              <a:ext uri="{FF2B5EF4-FFF2-40B4-BE49-F238E27FC236}">
                <a16:creationId xmlns:a16="http://schemas.microsoft.com/office/drawing/2014/main" id="{92EF256E-BA6A-49F1-9654-A247A999C031}"/>
              </a:ext>
            </a:extLst>
          </p:cNvPr>
          <p:cNvSpPr txBox="1"/>
          <p:nvPr/>
        </p:nvSpPr>
        <p:spPr>
          <a:xfrm>
            <a:off x="9723129" y="3571025"/>
            <a:ext cx="2147776" cy="307777"/>
          </a:xfrm>
          <a:prstGeom prst="rect">
            <a:avLst/>
          </a:prstGeom>
          <a:noFill/>
        </p:spPr>
        <p:txBody>
          <a:bodyPr wrap="square" rtlCol="0">
            <a:spAutoFit/>
          </a:bodyPr>
          <a:lstStyle/>
          <a:p>
            <a:r>
              <a:rPr lang="en-US" sz="1400" b="1" dirty="0">
                <a:latin typeface="Georgia" panose="02040502050405020303" pitchFamily="18" charset="0"/>
              </a:rPr>
              <a:t>Page Views </a:t>
            </a:r>
          </a:p>
        </p:txBody>
      </p:sp>
      <p:cxnSp>
        <p:nvCxnSpPr>
          <p:cNvPr id="5" name="Straight Connector 4">
            <a:extLst>
              <a:ext uri="{FF2B5EF4-FFF2-40B4-BE49-F238E27FC236}">
                <a16:creationId xmlns:a16="http://schemas.microsoft.com/office/drawing/2014/main" id="{B39A5B39-CBA7-46F2-B475-83CBF52F2F08}"/>
              </a:ext>
            </a:extLst>
          </p:cNvPr>
          <p:cNvCxnSpPr>
            <a:stCxn id="22" idx="3"/>
            <a:endCxn id="19" idx="1"/>
          </p:cNvCxnSpPr>
          <p:nvPr/>
        </p:nvCxnSpPr>
        <p:spPr>
          <a:xfrm>
            <a:off x="4330995" y="1790226"/>
            <a:ext cx="1165330" cy="195420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7095AABA-7072-4E26-AB52-B7A73FE6FF20}"/>
              </a:ext>
            </a:extLst>
          </p:cNvPr>
          <p:cNvCxnSpPr>
            <a:stCxn id="14" idx="3"/>
            <a:endCxn id="19" idx="1"/>
          </p:cNvCxnSpPr>
          <p:nvPr/>
        </p:nvCxnSpPr>
        <p:spPr>
          <a:xfrm>
            <a:off x="4316811" y="2610799"/>
            <a:ext cx="1179514" cy="1133627"/>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D6FED1FC-BE69-4B46-99E5-A7E7043C22A8}"/>
              </a:ext>
            </a:extLst>
          </p:cNvPr>
          <p:cNvCxnSpPr>
            <a:stCxn id="15" idx="3"/>
            <a:endCxn id="19" idx="1"/>
          </p:cNvCxnSpPr>
          <p:nvPr/>
        </p:nvCxnSpPr>
        <p:spPr>
          <a:xfrm>
            <a:off x="4316811" y="3418519"/>
            <a:ext cx="1179514" cy="325907"/>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E710E64-2E62-4BA1-94B7-CF4AC72A7CF0}"/>
              </a:ext>
            </a:extLst>
          </p:cNvPr>
          <p:cNvCxnSpPr>
            <a:stCxn id="16" idx="3"/>
            <a:endCxn id="19" idx="1"/>
          </p:cNvCxnSpPr>
          <p:nvPr/>
        </p:nvCxnSpPr>
        <p:spPr>
          <a:xfrm flipV="1">
            <a:off x="4316812" y="3744426"/>
            <a:ext cx="1179513" cy="548182"/>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99C1FB1B-BDAC-40A1-878E-5DC2E2D30545}"/>
              </a:ext>
            </a:extLst>
          </p:cNvPr>
          <p:cNvCxnSpPr>
            <a:stCxn id="17" idx="3"/>
            <a:endCxn id="19" idx="1"/>
          </p:cNvCxnSpPr>
          <p:nvPr/>
        </p:nvCxnSpPr>
        <p:spPr>
          <a:xfrm flipV="1">
            <a:off x="4316813" y="3744426"/>
            <a:ext cx="1179512" cy="1410782"/>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0D2C44D2-4B33-4371-A1AF-18AD476842B9}"/>
              </a:ext>
            </a:extLst>
          </p:cNvPr>
          <p:cNvCxnSpPr>
            <a:stCxn id="18" idx="3"/>
            <a:endCxn id="19" idx="1"/>
          </p:cNvCxnSpPr>
          <p:nvPr/>
        </p:nvCxnSpPr>
        <p:spPr>
          <a:xfrm flipV="1">
            <a:off x="4316815" y="3744426"/>
            <a:ext cx="1179510" cy="2210597"/>
          </a:xfrm>
          <a:prstGeom prst="line">
            <a:avLst/>
          </a:prstGeom>
        </p:spPr>
        <p:style>
          <a:lnRef idx="2">
            <a:schemeClr val="dk1"/>
          </a:lnRef>
          <a:fillRef idx="0">
            <a:schemeClr val="dk1"/>
          </a:fillRef>
          <a:effectRef idx="1">
            <a:schemeClr val="dk1"/>
          </a:effectRef>
          <a:fontRef idx="minor">
            <a:schemeClr val="tx1"/>
          </a:fontRef>
        </p:style>
      </p:cxnSp>
      <p:sp>
        <p:nvSpPr>
          <p:cNvPr id="35" name="Arrow: Right 34">
            <a:extLst>
              <a:ext uri="{FF2B5EF4-FFF2-40B4-BE49-F238E27FC236}">
                <a16:creationId xmlns:a16="http://schemas.microsoft.com/office/drawing/2014/main" id="{8327E810-53B5-44F5-B21E-1648E40EEF78}"/>
              </a:ext>
            </a:extLst>
          </p:cNvPr>
          <p:cNvSpPr/>
          <p:nvPr/>
        </p:nvSpPr>
        <p:spPr>
          <a:xfrm>
            <a:off x="7909915" y="3645139"/>
            <a:ext cx="1479353" cy="2038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741051" y="1"/>
            <a:ext cx="10018713" cy="1188720"/>
          </a:xfrm>
          <a:prstGeom prst="rect">
            <a:avLst/>
          </a:prstGeom>
          <a:noFill/>
          <a:ln>
            <a:noFill/>
          </a:ln>
        </p:spPr>
        <p:txBody>
          <a:bodyPr wrap="square" lIns="91425" tIns="45700" rIns="91425" bIns="45700" anchor="ctr" anchorCtr="0">
            <a:noAutofit/>
          </a:bodyPr>
          <a:lstStyle/>
          <a:p>
            <a:pPr marL="0" marR="0" lvl="0" indent="-279400" rtl="0">
              <a:lnSpc>
                <a:spcPct val="90000"/>
              </a:lnSpc>
              <a:spcBef>
                <a:spcPts val="0"/>
              </a:spcBef>
              <a:buClr>
                <a:schemeClr val="dk1"/>
              </a:buClr>
              <a:buSzPct val="100000"/>
              <a:buFont typeface="Calibri"/>
              <a:buNone/>
            </a:pPr>
            <a:r>
              <a:rPr lang="en-US" b="0" i="0" u="none" strike="noStrike" cap="none" dirty="0">
                <a:solidFill>
                  <a:schemeClr val="dk1"/>
                </a:solidFill>
                <a:latin typeface="Calibri"/>
                <a:ea typeface="Calibri"/>
                <a:cs typeface="Calibri"/>
                <a:sym typeface="Calibri"/>
              </a:rPr>
              <a:t>Data Background – Dataset and Attributes</a:t>
            </a:r>
          </a:p>
        </p:txBody>
      </p:sp>
      <p:graphicFrame>
        <p:nvGraphicFramePr>
          <p:cNvPr id="157" name="Shape 157"/>
          <p:cNvGraphicFramePr/>
          <p:nvPr>
            <p:extLst>
              <p:ext uri="{D42A27DB-BD31-4B8C-83A1-F6EECF244321}">
                <p14:modId xmlns:p14="http://schemas.microsoft.com/office/powerpoint/2010/main" val="1813425220"/>
              </p:ext>
            </p:extLst>
          </p:nvPr>
        </p:nvGraphicFramePr>
        <p:xfrm>
          <a:off x="1422532" y="1392989"/>
          <a:ext cx="10655750" cy="4805089"/>
        </p:xfrm>
        <a:graphic>
          <a:graphicData uri="http://schemas.openxmlformats.org/drawingml/2006/table">
            <a:tbl>
              <a:tblPr firstRow="1" bandRow="1">
                <a:noFill/>
                <a:tableStyleId>{8FAC8BE3-8DE4-4315-BDA5-72E191E56977}</a:tableStyleId>
              </a:tblPr>
              <a:tblGrid>
                <a:gridCol w="1857650">
                  <a:extLst>
                    <a:ext uri="{9D8B030D-6E8A-4147-A177-3AD203B41FA5}">
                      <a16:colId xmlns:a16="http://schemas.microsoft.com/office/drawing/2014/main" val="20000"/>
                    </a:ext>
                  </a:extLst>
                </a:gridCol>
                <a:gridCol w="8798100">
                  <a:extLst>
                    <a:ext uri="{9D8B030D-6E8A-4147-A177-3AD203B41FA5}">
                      <a16:colId xmlns:a16="http://schemas.microsoft.com/office/drawing/2014/main" val="20001"/>
                    </a:ext>
                  </a:extLst>
                </a:gridCol>
              </a:tblGrid>
              <a:tr h="504975">
                <a:tc>
                  <a:txBody>
                    <a:bodyPr/>
                    <a:lstStyle/>
                    <a:p>
                      <a:pPr marL="0" marR="0" lvl="0" indent="0" algn="l" rtl="0">
                        <a:spcBef>
                          <a:spcPts val="0"/>
                        </a:spcBef>
                        <a:buSzPct val="25000"/>
                        <a:buNone/>
                      </a:pPr>
                      <a:r>
                        <a:rPr lang="en-US" sz="1800" u="none" strike="noStrike" cap="none" dirty="0"/>
                        <a:t>Attribute Name</a:t>
                      </a:r>
                    </a:p>
                  </a:txBody>
                  <a:tcPr marL="91450" marR="91450" marT="45725" marB="45725"/>
                </a:tc>
                <a:tc>
                  <a:txBody>
                    <a:bodyPr/>
                    <a:lstStyle/>
                    <a:p>
                      <a:pPr marL="0" marR="0" lvl="0" indent="0" algn="l" rtl="0">
                        <a:spcBef>
                          <a:spcPts val="0"/>
                        </a:spcBef>
                        <a:buSzPct val="25000"/>
                        <a:buNone/>
                      </a:pPr>
                      <a:r>
                        <a:rPr lang="en-US" sz="1800"/>
                        <a:t>Descriptions</a:t>
                      </a:r>
                    </a:p>
                  </a:txBody>
                  <a:tcPr marL="91450" marR="91450" marT="45725" marB="45725">
                    <a:lnB w="3810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5200">
                <a:tc>
                  <a:txBody>
                    <a:bodyPr/>
                    <a:lstStyle/>
                    <a:p>
                      <a:pPr marL="0" marR="0" lvl="0" indent="0" algn="l" rtl="0">
                        <a:spcBef>
                          <a:spcPts val="0"/>
                        </a:spcBef>
                        <a:buSzPct val="25000"/>
                        <a:buNone/>
                      </a:pPr>
                      <a:r>
                        <a:rPr lang="en-US" sz="1000" b="1" dirty="0">
                          <a:solidFill>
                            <a:schemeClr val="tx1"/>
                          </a:solidFill>
                          <a:latin typeface="Georgia"/>
                          <a:ea typeface="Georgia"/>
                          <a:cs typeface="Georgia"/>
                          <a:sym typeface="Georgia"/>
                        </a:rPr>
                        <a:t>Page URL</a:t>
                      </a: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000" b="1" dirty="0">
                          <a:solidFill>
                            <a:schemeClr val="tx1"/>
                          </a:solidFill>
                          <a:latin typeface="Georgia"/>
                          <a:ea typeface="Georgia"/>
                          <a:cs typeface="Georgia"/>
                          <a:sym typeface="Georgia"/>
                        </a:rPr>
                        <a:t>The pages visited, listed by URI. The URI is the portion of a page's URL following the domain name; for example, the URI portion of www.example.com/contact.html is /contact.html.</a:t>
                      </a:r>
                    </a:p>
                  </a:txBody>
                  <a:tcPr marL="91450" marR="91450" marT="45725" marB="45725">
                    <a:lnT w="381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0002"/>
                  </a:ext>
                </a:extLst>
              </a:tr>
              <a:tr h="295200">
                <a:tc>
                  <a:txBody>
                    <a:bodyPr/>
                    <a:lstStyle/>
                    <a:p>
                      <a:pPr marL="0" marR="0" lvl="0" indent="0" algn="l" rtl="0">
                        <a:spcBef>
                          <a:spcPts val="0"/>
                        </a:spcBef>
                        <a:buSzPct val="25000"/>
                        <a:buNone/>
                      </a:pPr>
                      <a:r>
                        <a:rPr lang="en-US" sz="1000" b="1" dirty="0">
                          <a:solidFill>
                            <a:schemeClr val="tx1"/>
                          </a:solidFill>
                          <a:latin typeface="Georgia"/>
                          <a:ea typeface="Georgia"/>
                          <a:cs typeface="Georgia"/>
                          <a:sym typeface="Georgia"/>
                        </a:rPr>
                        <a:t>Page views</a:t>
                      </a: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000" b="1" dirty="0">
                          <a:latin typeface="Georgia"/>
                          <a:ea typeface="Georgia"/>
                          <a:cs typeface="Georgia"/>
                          <a:sym typeface="Georgia"/>
                        </a:rPr>
                        <a:t>Pageviews is the total number of pages viewed. Repeated views of a single page are counted.</a:t>
                      </a:r>
                    </a:p>
                  </a:txBody>
                  <a:tcPr marL="91450" marR="91450" marT="45725" marB="45725"/>
                </a:tc>
                <a:extLst>
                  <a:ext uri="{0D108BD9-81ED-4DB2-BD59-A6C34878D82A}">
                    <a16:rowId xmlns:a16="http://schemas.microsoft.com/office/drawing/2014/main" val="2742242126"/>
                  </a:ext>
                </a:extLst>
              </a:tr>
              <a:tr h="382000">
                <a:tc>
                  <a:txBody>
                    <a:bodyPr/>
                    <a:lstStyle/>
                    <a:p>
                      <a:pPr marL="0" marR="0" lvl="0" indent="0" algn="l" rtl="0">
                        <a:spcBef>
                          <a:spcPts val="0"/>
                        </a:spcBef>
                        <a:buNone/>
                      </a:pPr>
                      <a:r>
                        <a:rPr lang="en-US" sz="1000" b="1" dirty="0">
                          <a:latin typeface="Georgia"/>
                          <a:ea typeface="Georgia"/>
                          <a:cs typeface="Georgia"/>
                          <a:sym typeface="Georgia"/>
                        </a:rPr>
                        <a:t>Unique Page Views</a:t>
                      </a:r>
                    </a:p>
                  </a:txBody>
                  <a:tcPr marL="91450" marR="91450" marT="45725" marB="45725"/>
                </a:tc>
                <a:tc>
                  <a:txBody>
                    <a:bodyPr/>
                    <a:lstStyle/>
                    <a:p>
                      <a:pPr marL="0" marR="0" lvl="0" indent="-69850" algn="l" rtl="0">
                        <a:spcBef>
                          <a:spcPts val="0"/>
                        </a:spcBef>
                        <a:buClr>
                          <a:schemeClr val="dk1"/>
                        </a:buClr>
                        <a:buSzPct val="110000"/>
                        <a:buFont typeface="Arial"/>
                        <a:buNone/>
                      </a:pPr>
                      <a:r>
                        <a:rPr lang="en-US" sz="1000" b="1" dirty="0">
                          <a:latin typeface="Georgia"/>
                          <a:ea typeface="Georgia"/>
                          <a:cs typeface="Georgia"/>
                          <a:sym typeface="Georgia"/>
                        </a:rPr>
                        <a:t>Unique Pageviews is the number of sessions during which the specified page was viewed at least once. A unique pageview is counted for each </a:t>
                      </a:r>
                      <a:r>
                        <a:rPr lang="en-US" sz="1000" b="1" i="1" dirty="0">
                          <a:latin typeface="Georgia"/>
                          <a:ea typeface="Georgia"/>
                          <a:cs typeface="Georgia"/>
                          <a:sym typeface="Georgia"/>
                        </a:rPr>
                        <a:t>page URL + page Title</a:t>
                      </a:r>
                      <a:r>
                        <a:rPr lang="en-US" sz="1000" b="1" dirty="0">
                          <a:latin typeface="Georgia"/>
                          <a:ea typeface="Georgia"/>
                          <a:cs typeface="Georgia"/>
                          <a:sym typeface="Georgia"/>
                        </a:rPr>
                        <a:t> combination.</a:t>
                      </a:r>
                    </a:p>
                  </a:txBody>
                  <a:tcPr marL="91450" marR="91450" marT="45725" marB="45725"/>
                </a:tc>
                <a:extLst>
                  <a:ext uri="{0D108BD9-81ED-4DB2-BD59-A6C34878D82A}">
                    <a16:rowId xmlns:a16="http://schemas.microsoft.com/office/drawing/2014/main" val="10003"/>
                  </a:ext>
                </a:extLst>
              </a:tr>
              <a:tr h="281150">
                <a:tc>
                  <a:txBody>
                    <a:bodyPr/>
                    <a:lstStyle/>
                    <a:p>
                      <a:pPr marL="0" marR="0" lvl="0" indent="0" algn="l" rtl="0">
                        <a:spcBef>
                          <a:spcPts val="0"/>
                        </a:spcBef>
                        <a:buNone/>
                      </a:pPr>
                      <a:r>
                        <a:rPr lang="en-US" sz="1000" b="1">
                          <a:latin typeface="Georgia"/>
                          <a:ea typeface="Georgia"/>
                          <a:cs typeface="Georgia"/>
                          <a:sym typeface="Georgia"/>
                        </a:rPr>
                        <a:t>Avg. Time on Page</a:t>
                      </a:r>
                    </a:p>
                  </a:txBody>
                  <a:tcPr marL="91450" marR="91450" marT="45725" marB="45725"/>
                </a:tc>
                <a:tc>
                  <a:txBody>
                    <a:bodyPr/>
                    <a:lstStyle/>
                    <a:p>
                      <a:pPr marL="0" marR="0" lvl="0" indent="0" algn="l" rtl="0">
                        <a:spcBef>
                          <a:spcPts val="0"/>
                        </a:spcBef>
                        <a:buNone/>
                      </a:pPr>
                      <a:r>
                        <a:rPr lang="en-US" sz="1000" b="1" dirty="0">
                          <a:latin typeface="Georgia"/>
                          <a:ea typeface="Georgia"/>
                          <a:cs typeface="Georgia"/>
                          <a:sym typeface="Georgia"/>
                        </a:rPr>
                        <a:t>The average amount of time users spent viewing a specified page or screen, or set of pages or screens.</a:t>
                      </a:r>
                    </a:p>
                  </a:txBody>
                  <a:tcPr marL="91450" marR="91450" marT="45725" marB="45725"/>
                </a:tc>
                <a:extLst>
                  <a:ext uri="{0D108BD9-81ED-4DB2-BD59-A6C34878D82A}">
                    <a16:rowId xmlns:a16="http://schemas.microsoft.com/office/drawing/2014/main" val="10004"/>
                  </a:ext>
                </a:extLst>
              </a:tr>
              <a:tr h="281150">
                <a:tc>
                  <a:txBody>
                    <a:bodyPr/>
                    <a:lstStyle/>
                    <a:p>
                      <a:pPr marL="0" marR="0" lvl="0" indent="0" algn="l" rtl="0">
                        <a:spcBef>
                          <a:spcPts val="0"/>
                        </a:spcBef>
                        <a:buNone/>
                      </a:pPr>
                      <a:r>
                        <a:rPr lang="en-US" sz="1000" b="1">
                          <a:latin typeface="Georgia"/>
                          <a:ea typeface="Georgia"/>
                          <a:cs typeface="Georgia"/>
                          <a:sym typeface="Georgia"/>
                        </a:rPr>
                        <a:t>Entrances</a:t>
                      </a:r>
                    </a:p>
                  </a:txBody>
                  <a:tcPr marL="91450" marR="91450" marT="45725" marB="45725"/>
                </a:tc>
                <a:tc>
                  <a:txBody>
                    <a:bodyPr/>
                    <a:lstStyle/>
                    <a:p>
                      <a:pPr marL="0" marR="0" lvl="0" indent="0" algn="l" rtl="0">
                        <a:spcBef>
                          <a:spcPts val="0"/>
                        </a:spcBef>
                        <a:buNone/>
                      </a:pPr>
                      <a:r>
                        <a:rPr lang="en-US" sz="1000" b="1" dirty="0">
                          <a:latin typeface="Georgia"/>
                          <a:ea typeface="Georgia"/>
                          <a:cs typeface="Georgia"/>
                          <a:sym typeface="Georgia"/>
                        </a:rPr>
                        <a:t>Entrances is the number of times visitors entered your site through a specified page or set of pages.</a:t>
                      </a:r>
                    </a:p>
                  </a:txBody>
                  <a:tcPr marL="91450" marR="91450" marT="45725" marB="45725"/>
                </a:tc>
                <a:extLst>
                  <a:ext uri="{0D108BD9-81ED-4DB2-BD59-A6C34878D82A}">
                    <a16:rowId xmlns:a16="http://schemas.microsoft.com/office/drawing/2014/main" val="10005"/>
                  </a:ext>
                </a:extLst>
              </a:tr>
              <a:tr h="434239">
                <a:tc>
                  <a:txBody>
                    <a:bodyPr/>
                    <a:lstStyle/>
                    <a:p>
                      <a:pPr marL="0" marR="0" lvl="0" indent="0" algn="l" rtl="0">
                        <a:spcBef>
                          <a:spcPts val="0"/>
                        </a:spcBef>
                        <a:buNone/>
                      </a:pPr>
                      <a:r>
                        <a:rPr lang="en-US" sz="1000" b="1">
                          <a:latin typeface="Georgia"/>
                          <a:ea typeface="Georgia"/>
                          <a:cs typeface="Georgia"/>
                          <a:sym typeface="Georgia"/>
                        </a:rPr>
                        <a:t>Bounce Rate</a:t>
                      </a:r>
                    </a:p>
                  </a:txBody>
                  <a:tcPr marL="91450" marR="91450" marT="45725" marB="45725"/>
                </a:tc>
                <a:tc>
                  <a:txBody>
                    <a:bodyPr/>
                    <a:lstStyle/>
                    <a:p>
                      <a:pPr marL="0" marR="0" lvl="0" indent="0" algn="l" rtl="0">
                        <a:spcBef>
                          <a:spcPts val="0"/>
                        </a:spcBef>
                        <a:buNone/>
                      </a:pPr>
                      <a:r>
                        <a:rPr lang="en-US" sz="1000" b="1" dirty="0">
                          <a:latin typeface="Georgia"/>
                          <a:ea typeface="Georgia"/>
                          <a:cs typeface="Georgia"/>
                          <a:sym typeface="Georgia"/>
                        </a:rPr>
                        <a:t>The percentage of single-page sessions in which there was no interaction with the page. A bounced session has a duration of 0 seconds.</a:t>
                      </a:r>
                    </a:p>
                  </a:txBody>
                  <a:tcPr marL="91450" marR="91450" marT="45725" marB="45725"/>
                </a:tc>
                <a:extLst>
                  <a:ext uri="{0D108BD9-81ED-4DB2-BD59-A6C34878D82A}">
                    <a16:rowId xmlns:a16="http://schemas.microsoft.com/office/drawing/2014/main" val="10006"/>
                  </a:ext>
                </a:extLst>
              </a:tr>
              <a:tr h="390175">
                <a:tc>
                  <a:txBody>
                    <a:bodyPr/>
                    <a:lstStyle/>
                    <a:p>
                      <a:pPr marL="0" marR="0" lvl="0" indent="0" algn="l" rtl="0">
                        <a:spcBef>
                          <a:spcPts val="0"/>
                        </a:spcBef>
                        <a:buNone/>
                      </a:pPr>
                      <a:r>
                        <a:rPr lang="en-US" sz="1000" b="1">
                          <a:latin typeface="Georgia"/>
                          <a:ea typeface="Georgia"/>
                          <a:cs typeface="Georgia"/>
                          <a:sym typeface="Georgia"/>
                        </a:rPr>
                        <a:t>Exit %</a:t>
                      </a:r>
                    </a:p>
                  </a:txBody>
                  <a:tcPr marL="91450" marR="91450" marT="45725" marB="45725"/>
                </a:tc>
                <a:tc>
                  <a:txBody>
                    <a:bodyPr/>
                    <a:lstStyle/>
                    <a:p>
                      <a:pPr marL="0" marR="0" lvl="0" indent="-69850" algn="l" rtl="0">
                        <a:spcBef>
                          <a:spcPts val="0"/>
                        </a:spcBef>
                        <a:buClr>
                          <a:schemeClr val="dk1"/>
                        </a:buClr>
                        <a:buSzPct val="110000"/>
                        <a:buFont typeface="Arial"/>
                        <a:buNone/>
                      </a:pPr>
                      <a:r>
                        <a:rPr lang="en-US" sz="1000" b="1" dirty="0">
                          <a:latin typeface="Georgia"/>
                          <a:ea typeface="Georgia"/>
                          <a:cs typeface="Georgia"/>
                          <a:sym typeface="Georgia"/>
                        </a:rPr>
                        <a:t>%Exit is (number of exits) / (number of pageviews) for the page or set of pages. It indicates how often users exit from that page or set of pages when they view the page(s).</a:t>
                      </a:r>
                    </a:p>
                  </a:txBody>
                  <a:tcPr marL="91450" marR="91450" marT="45725" marB="45725"/>
                </a:tc>
                <a:extLst>
                  <a:ext uri="{0D108BD9-81ED-4DB2-BD59-A6C34878D82A}">
                    <a16:rowId xmlns:a16="http://schemas.microsoft.com/office/drawing/2014/main" val="10007"/>
                  </a:ext>
                </a:extLst>
              </a:tr>
              <a:tr h="250000">
                <a:tc>
                  <a:txBody>
                    <a:bodyPr/>
                    <a:lstStyle/>
                    <a:p>
                      <a:pPr marL="0" marR="0" lvl="0" indent="0" algn="l" rtl="0">
                        <a:spcBef>
                          <a:spcPts val="0"/>
                        </a:spcBef>
                        <a:buNone/>
                      </a:pPr>
                      <a:r>
                        <a:rPr lang="en-US" sz="1000" b="1">
                          <a:latin typeface="Georgia"/>
                          <a:ea typeface="Georgia"/>
                          <a:cs typeface="Georgia"/>
                          <a:sym typeface="Georgia"/>
                        </a:rPr>
                        <a:t>1st Day</a:t>
                      </a:r>
                    </a:p>
                  </a:txBody>
                  <a:tcPr marL="91450" marR="91450" marT="45725" marB="45725"/>
                </a:tc>
                <a:tc>
                  <a:txBody>
                    <a:bodyPr/>
                    <a:lstStyle/>
                    <a:p>
                      <a:pPr lvl="0" rtl="0">
                        <a:spcBef>
                          <a:spcPts val="0"/>
                        </a:spcBef>
                        <a:buClr>
                          <a:schemeClr val="dk1"/>
                        </a:buClr>
                        <a:buSzPct val="110000"/>
                        <a:buFont typeface="Arial"/>
                        <a:buNone/>
                      </a:pPr>
                      <a:r>
                        <a:rPr lang="en-US" sz="1000" b="1" dirty="0">
                          <a:latin typeface="Georgia"/>
                          <a:ea typeface="Georgia"/>
                          <a:cs typeface="Georgia"/>
                          <a:sym typeface="Georgia"/>
                        </a:rPr>
                        <a:t>The total number of pageviews for each URL over the initial period of 24 hours over 1st day.</a:t>
                      </a:r>
                    </a:p>
                  </a:txBody>
                  <a:tcPr marL="91450" marR="91450" marT="45725" marB="45725"/>
                </a:tc>
                <a:extLst>
                  <a:ext uri="{0D108BD9-81ED-4DB2-BD59-A6C34878D82A}">
                    <a16:rowId xmlns:a16="http://schemas.microsoft.com/office/drawing/2014/main" val="10008"/>
                  </a:ext>
                </a:extLst>
              </a:tr>
              <a:tr h="307600">
                <a:tc>
                  <a:txBody>
                    <a:bodyPr/>
                    <a:lstStyle/>
                    <a:p>
                      <a:pPr marL="0" marR="0" lvl="0" indent="0" algn="l" rtl="0">
                        <a:spcBef>
                          <a:spcPts val="0"/>
                        </a:spcBef>
                        <a:buNone/>
                      </a:pPr>
                      <a:r>
                        <a:rPr lang="en-US" sz="1000" b="1">
                          <a:latin typeface="Georgia"/>
                          <a:ea typeface="Georgia"/>
                          <a:cs typeface="Georgia"/>
                          <a:sym typeface="Georgia"/>
                        </a:rPr>
                        <a:t>10th Day</a:t>
                      </a:r>
                    </a:p>
                  </a:txBody>
                  <a:tcPr marL="91450" marR="91450" marT="45725" marB="45725"/>
                </a:tc>
                <a:tc>
                  <a:txBody>
                    <a:bodyPr/>
                    <a:lstStyle/>
                    <a:p>
                      <a:pPr lvl="0" rtl="0">
                        <a:spcBef>
                          <a:spcPts val="0"/>
                        </a:spcBef>
                        <a:buClr>
                          <a:schemeClr val="dk1"/>
                        </a:buClr>
                        <a:buSzPct val="110000"/>
                        <a:buFont typeface="Arial"/>
                        <a:buNone/>
                      </a:pPr>
                      <a:r>
                        <a:rPr lang="en-US" sz="1000" b="1" dirty="0">
                          <a:latin typeface="Georgia"/>
                          <a:ea typeface="Georgia"/>
                          <a:cs typeface="Georgia"/>
                          <a:sym typeface="Georgia"/>
                        </a:rPr>
                        <a:t>The total number of pageviews for each URL over the final period of 24 hours over 1oth day.</a:t>
                      </a:r>
                    </a:p>
                  </a:txBody>
                  <a:tcPr marL="91450" marR="91450" marT="45725" marB="45725"/>
                </a:tc>
                <a:extLst>
                  <a:ext uri="{0D108BD9-81ED-4DB2-BD59-A6C34878D82A}">
                    <a16:rowId xmlns:a16="http://schemas.microsoft.com/office/drawing/2014/main" val="10009"/>
                  </a:ext>
                </a:extLst>
              </a:tr>
              <a:tr h="274800">
                <a:tc>
                  <a:txBody>
                    <a:bodyPr/>
                    <a:lstStyle/>
                    <a:p>
                      <a:pPr marL="0" marR="0" lvl="0" indent="0" algn="l" rtl="0">
                        <a:spcBef>
                          <a:spcPts val="0"/>
                        </a:spcBef>
                        <a:buNone/>
                      </a:pPr>
                      <a:r>
                        <a:rPr lang="en-US" sz="1000" b="1">
                          <a:latin typeface="Georgia"/>
                          <a:ea typeface="Georgia"/>
                          <a:cs typeface="Georgia"/>
                          <a:sym typeface="Georgia"/>
                        </a:rPr>
                        <a:t>(1-10 days) total</a:t>
                      </a:r>
                    </a:p>
                  </a:txBody>
                  <a:tcPr marL="91450" marR="91450" marT="45725" marB="45725"/>
                </a:tc>
                <a:tc>
                  <a:txBody>
                    <a:bodyPr/>
                    <a:lstStyle/>
                    <a:p>
                      <a:pPr marL="0" marR="0" lvl="0" indent="0" algn="l" rtl="0">
                        <a:spcBef>
                          <a:spcPts val="0"/>
                        </a:spcBef>
                        <a:buNone/>
                      </a:pPr>
                      <a:r>
                        <a:rPr lang="en-US" sz="1000" b="1" dirty="0">
                          <a:latin typeface="Georgia"/>
                          <a:ea typeface="Georgia"/>
                          <a:cs typeface="Georgia"/>
                          <a:sym typeface="Georgia"/>
                        </a:rPr>
                        <a:t>Sum of the total number of pageviews for each URL over the initial period of 10 days, day 1 till the 10th day.</a:t>
                      </a:r>
                    </a:p>
                  </a:txBody>
                  <a:tcPr marL="91450" marR="91450" marT="45725" marB="45725"/>
                </a:tc>
                <a:extLst>
                  <a:ext uri="{0D108BD9-81ED-4DB2-BD59-A6C34878D82A}">
                    <a16:rowId xmlns:a16="http://schemas.microsoft.com/office/drawing/2014/main" val="10010"/>
                  </a:ext>
                </a:extLst>
              </a:tr>
              <a:tr h="295400">
                <a:tc>
                  <a:txBody>
                    <a:bodyPr/>
                    <a:lstStyle/>
                    <a:p>
                      <a:pPr marL="0" marR="0" lvl="0" indent="0" algn="l" rtl="0">
                        <a:spcBef>
                          <a:spcPts val="0"/>
                        </a:spcBef>
                        <a:buNone/>
                      </a:pPr>
                      <a:r>
                        <a:rPr lang="en-US" sz="1000" b="1">
                          <a:latin typeface="Georgia"/>
                          <a:ea typeface="Georgia"/>
                          <a:cs typeface="Georgia"/>
                          <a:sym typeface="Georgia"/>
                        </a:rPr>
                        <a:t>(11-20 days)total</a:t>
                      </a:r>
                    </a:p>
                  </a:txBody>
                  <a:tcPr marL="91450" marR="91450" marT="45725" marB="45725"/>
                </a:tc>
                <a:tc>
                  <a:txBody>
                    <a:bodyPr/>
                    <a:lstStyle/>
                    <a:p>
                      <a:pPr marL="0" marR="0" lvl="0" indent="-69850" algn="l" rtl="0">
                        <a:spcBef>
                          <a:spcPts val="0"/>
                        </a:spcBef>
                        <a:buClr>
                          <a:schemeClr val="dk1"/>
                        </a:buClr>
                        <a:buSzPct val="110000"/>
                        <a:buFont typeface="Arial"/>
                        <a:buNone/>
                      </a:pPr>
                      <a:r>
                        <a:rPr lang="en-US" sz="1000" b="1" dirty="0">
                          <a:latin typeface="Georgia"/>
                          <a:ea typeface="Georgia"/>
                          <a:cs typeface="Georgia"/>
                          <a:sym typeface="Georgia"/>
                        </a:rPr>
                        <a:t>Sum of the total number of pageviews for each URL over the period of next 10 days from 11th till the 20th day.</a:t>
                      </a:r>
                    </a:p>
                  </a:txBody>
                  <a:tcPr marL="91450" marR="91450" marT="45725" marB="45725"/>
                </a:tc>
                <a:extLst>
                  <a:ext uri="{0D108BD9-81ED-4DB2-BD59-A6C34878D82A}">
                    <a16:rowId xmlns:a16="http://schemas.microsoft.com/office/drawing/2014/main" val="10011"/>
                  </a:ext>
                </a:extLst>
              </a:tr>
              <a:tr h="295575">
                <a:tc>
                  <a:txBody>
                    <a:bodyPr/>
                    <a:lstStyle/>
                    <a:p>
                      <a:pPr marL="0" marR="0" lvl="0" indent="0" algn="l" rtl="0">
                        <a:spcBef>
                          <a:spcPts val="0"/>
                        </a:spcBef>
                        <a:buNone/>
                      </a:pPr>
                      <a:r>
                        <a:rPr lang="en-US" sz="1000" b="1" dirty="0">
                          <a:solidFill>
                            <a:schemeClr val="tx1"/>
                          </a:solidFill>
                          <a:latin typeface="Georgia"/>
                          <a:ea typeface="Georgia"/>
                          <a:cs typeface="Georgia"/>
                          <a:sym typeface="Georgia"/>
                        </a:rPr>
                        <a:t>(1-10days)% change</a:t>
                      </a:r>
                    </a:p>
                  </a:txBody>
                  <a:tcPr marL="91450" marR="91450" marT="45725" marB="45725"/>
                </a:tc>
                <a:tc>
                  <a:txBody>
                    <a:bodyPr/>
                    <a:lstStyle/>
                    <a:p>
                      <a:pPr marL="0" marR="0" lvl="0" indent="0" algn="l" rtl="0">
                        <a:spcBef>
                          <a:spcPts val="0"/>
                        </a:spcBef>
                        <a:buNone/>
                      </a:pPr>
                      <a:r>
                        <a:rPr lang="en-US" sz="1000" b="1" dirty="0">
                          <a:latin typeface="Georgia"/>
                          <a:ea typeface="Georgia"/>
                          <a:cs typeface="Georgia"/>
                          <a:sym typeface="Georgia"/>
                        </a:rPr>
                        <a:t>Percentage change of page views over the initial period of 10 days, day 1 till the 10th day.</a:t>
                      </a:r>
                    </a:p>
                  </a:txBody>
                  <a:tcPr marL="91450" marR="91450" marT="45725" marB="45725"/>
                </a:tc>
                <a:extLst>
                  <a:ext uri="{0D108BD9-81ED-4DB2-BD59-A6C34878D82A}">
                    <a16:rowId xmlns:a16="http://schemas.microsoft.com/office/drawing/2014/main" val="10012"/>
                  </a:ext>
                </a:extLst>
              </a:tr>
              <a:tr h="382000">
                <a:tc>
                  <a:txBody>
                    <a:bodyPr/>
                    <a:lstStyle/>
                    <a:p>
                      <a:pPr marL="0" marR="0" lvl="0" indent="0" algn="l" rtl="0">
                        <a:spcBef>
                          <a:spcPts val="0"/>
                        </a:spcBef>
                        <a:buNone/>
                      </a:pPr>
                      <a:r>
                        <a:rPr lang="en-US" sz="1000" b="1">
                          <a:solidFill>
                            <a:srgbClr val="FF0000"/>
                          </a:solidFill>
                          <a:latin typeface="Georgia"/>
                          <a:ea typeface="Georgia"/>
                          <a:cs typeface="Georgia"/>
                          <a:sym typeface="Georgia"/>
                        </a:rPr>
                        <a:t>(11-20 days)% change</a:t>
                      </a:r>
                    </a:p>
                  </a:txBody>
                  <a:tcPr marL="91450" marR="91450" marT="45725" marB="45725"/>
                </a:tc>
                <a:tc>
                  <a:txBody>
                    <a:bodyPr/>
                    <a:lstStyle/>
                    <a:p>
                      <a:pPr marL="0" marR="0" lvl="0" indent="-69850" algn="l" rtl="0">
                        <a:spcBef>
                          <a:spcPts val="0"/>
                        </a:spcBef>
                        <a:buClr>
                          <a:schemeClr val="dk1"/>
                        </a:buClr>
                        <a:buSzPct val="110000"/>
                        <a:buFont typeface="Arial"/>
                        <a:buNone/>
                      </a:pPr>
                      <a:r>
                        <a:rPr lang="en-US" sz="1000" b="1" dirty="0">
                          <a:latin typeface="Georgia"/>
                          <a:ea typeface="Georgia"/>
                          <a:cs typeface="Georgia"/>
                          <a:sym typeface="Georgia"/>
                        </a:rPr>
                        <a:t>Percentage change of page views over the period of next 10 days from 11th till the 20th day.</a:t>
                      </a:r>
                    </a:p>
                    <a:p>
                      <a:pPr marL="0" marR="0" lvl="0" indent="0" algn="l" rtl="0">
                        <a:spcBef>
                          <a:spcPts val="0"/>
                        </a:spcBef>
                        <a:buNone/>
                      </a:pPr>
                      <a:endParaRPr sz="1000" b="1" dirty="0">
                        <a:latin typeface="Georgia"/>
                        <a:ea typeface="Georgia"/>
                        <a:cs typeface="Georgia"/>
                        <a:sym typeface="Georgia"/>
                      </a:endParaRPr>
                    </a:p>
                  </a:txBody>
                  <a:tcPr marL="91450" marR="91450" marT="45725" marB="45725"/>
                </a:tc>
                <a:extLst>
                  <a:ext uri="{0D108BD9-81ED-4DB2-BD59-A6C34878D82A}">
                    <a16:rowId xmlns:a16="http://schemas.microsoft.com/office/drawing/2014/main" val="10013"/>
                  </a:ext>
                </a:extLst>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346</TotalTime>
  <Words>1917</Words>
  <Application>Microsoft Office PowerPoint</Application>
  <PresentationFormat>Widescreen</PresentationFormat>
  <Paragraphs>243</Paragraphs>
  <Slides>30</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Corbel</vt:lpstr>
      <vt:lpstr>Georgia</vt:lpstr>
      <vt:lpstr>Roboto</vt:lpstr>
      <vt:lpstr>Parallax</vt:lpstr>
      <vt:lpstr>Website Analytics </vt:lpstr>
      <vt:lpstr>PowerPoint Presentation</vt:lpstr>
      <vt:lpstr>What is Web Analytics? </vt:lpstr>
      <vt:lpstr>Data Background</vt:lpstr>
      <vt:lpstr>Data Background – Backdrop of the company</vt:lpstr>
      <vt:lpstr>Data Background – Backdrop of the company</vt:lpstr>
      <vt:lpstr>Data Background – Behavior Overview</vt:lpstr>
      <vt:lpstr>Classification Model</vt:lpstr>
      <vt:lpstr>Data Background – Dataset and Attributes</vt:lpstr>
      <vt:lpstr>Data Background – Class attribute</vt:lpstr>
      <vt:lpstr>Data Cleaning Process: Tools used</vt:lpstr>
      <vt:lpstr>Data Cleaning Process</vt:lpstr>
      <vt:lpstr>  Discretization</vt:lpstr>
      <vt:lpstr>SMOTE Technique</vt:lpstr>
      <vt:lpstr>False Predictors</vt:lpstr>
      <vt:lpstr>Classifier Selection</vt:lpstr>
      <vt:lpstr>Experiment Design: Four cell experiment design</vt:lpstr>
      <vt:lpstr>Experiment Design: Four cell experiment design</vt:lpstr>
      <vt:lpstr>    Description of Experiments Conducted</vt:lpstr>
      <vt:lpstr>   Experiments Results</vt:lpstr>
      <vt:lpstr>Summary of Results: Averages  </vt:lpstr>
      <vt:lpstr>Summary of Results: Averages</vt:lpstr>
      <vt:lpstr>Summary of Results: Variance</vt:lpstr>
      <vt:lpstr>Summary of Results: Variance</vt:lpstr>
      <vt:lpstr>PowerPoint Presentation</vt:lpstr>
      <vt:lpstr>Result</vt:lpstr>
      <vt:lpstr>PowerPoint Presentation</vt:lpstr>
      <vt:lpstr>Conclusion </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Analytics</dc:title>
  <dc:creator>Pande, Harsh Vardhan</dc:creator>
  <cp:lastModifiedBy>Harsh Pande</cp:lastModifiedBy>
  <cp:revision>36</cp:revision>
  <dcterms:modified xsi:type="dcterms:W3CDTF">2019-03-19T03:45:12Z</dcterms:modified>
</cp:coreProperties>
</file>